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2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1"/>
    <a:srgbClr val="FFCB25"/>
    <a:srgbClr val="283D7C"/>
    <a:srgbClr val="E6E6E6"/>
    <a:srgbClr val="0301FE"/>
    <a:srgbClr val="E2F0D9"/>
    <a:srgbClr val="B4C7E7"/>
    <a:srgbClr val="2E75B6"/>
    <a:srgbClr val="CC9A00"/>
    <a:srgbClr val="D26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4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8522077250331"/>
          <c:y val="6.7244640043822135E-2"/>
          <c:w val="0.8257798497728297"/>
          <c:h val="0.717093086894804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inner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1E-3</c:v>
                </c:pt>
                <c:pt idx="1">
                  <c:v>2.6034999999999999</c:v>
                </c:pt>
                <c:pt idx="2">
                  <c:v>5.2069999999999999</c:v>
                </c:pt>
                <c:pt idx="3">
                  <c:v>7.8105000000000002</c:v>
                </c:pt>
                <c:pt idx="4">
                  <c:v>10.414</c:v>
                </c:pt>
                <c:pt idx="5">
                  <c:v>13.0175</c:v>
                </c:pt>
                <c:pt idx="6">
                  <c:v>15.621</c:v>
                </c:pt>
                <c:pt idx="7">
                  <c:v>18.224499999999999</c:v>
                </c:pt>
                <c:pt idx="8">
                  <c:v>20.827999999999999</c:v>
                </c:pt>
                <c:pt idx="9">
                  <c:v>23.4315</c:v>
                </c:pt>
                <c:pt idx="10">
                  <c:v>26.035</c:v>
                </c:pt>
                <c:pt idx="11">
                  <c:v>28.638500000000001</c:v>
                </c:pt>
                <c:pt idx="12">
                  <c:v>31.242000000000001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0.2</c:v>
                </c:pt>
                <c:pt idx="1">
                  <c:v>3.01</c:v>
                </c:pt>
                <c:pt idx="2">
                  <c:v>5.66</c:v>
                </c:pt>
                <c:pt idx="3">
                  <c:v>8.4</c:v>
                </c:pt>
                <c:pt idx="4">
                  <c:v>11.25</c:v>
                </c:pt>
                <c:pt idx="5">
                  <c:v>14.22</c:v>
                </c:pt>
                <c:pt idx="6">
                  <c:v>17.68</c:v>
                </c:pt>
                <c:pt idx="7">
                  <c:v>20.71</c:v>
                </c:pt>
                <c:pt idx="8">
                  <c:v>24.35</c:v>
                </c:pt>
                <c:pt idx="9">
                  <c:v>28.38</c:v>
                </c:pt>
                <c:pt idx="10">
                  <c:v>33.04</c:v>
                </c:pt>
                <c:pt idx="11">
                  <c:v>38.869999999999997</c:v>
                </c:pt>
                <c:pt idx="12">
                  <c:v>48.66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DA-4D31-8C16-2C931B9227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1E-3</c:v>
                </c:pt>
                <c:pt idx="1">
                  <c:v>2.6034999999999999</c:v>
                </c:pt>
                <c:pt idx="2">
                  <c:v>5.2069999999999999</c:v>
                </c:pt>
                <c:pt idx="3">
                  <c:v>7.8105000000000002</c:v>
                </c:pt>
                <c:pt idx="4">
                  <c:v>10.414</c:v>
                </c:pt>
                <c:pt idx="5">
                  <c:v>13.0175</c:v>
                </c:pt>
                <c:pt idx="6">
                  <c:v>15.621</c:v>
                </c:pt>
                <c:pt idx="7">
                  <c:v>18.224499999999999</c:v>
                </c:pt>
                <c:pt idx="8">
                  <c:v>20.827999999999999</c:v>
                </c:pt>
                <c:pt idx="9">
                  <c:v>23.4315</c:v>
                </c:pt>
                <c:pt idx="10">
                  <c:v>26.035</c:v>
                </c:pt>
                <c:pt idx="11">
                  <c:v>28.638500000000001</c:v>
                </c:pt>
                <c:pt idx="12">
                  <c:v>31.242000000000001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0">
                  <c:v>0.1</c:v>
                </c:pt>
                <c:pt idx="1">
                  <c:v>2.08</c:v>
                </c:pt>
                <c:pt idx="2">
                  <c:v>4.54</c:v>
                </c:pt>
                <c:pt idx="3">
                  <c:v>6.96</c:v>
                </c:pt>
                <c:pt idx="4">
                  <c:v>9.35</c:v>
                </c:pt>
                <c:pt idx="5">
                  <c:v>11.7</c:v>
                </c:pt>
                <c:pt idx="6">
                  <c:v>14.25</c:v>
                </c:pt>
                <c:pt idx="7">
                  <c:v>16.329999999999998</c:v>
                </c:pt>
                <c:pt idx="8">
                  <c:v>18.62</c:v>
                </c:pt>
                <c:pt idx="9">
                  <c:v>20.9</c:v>
                </c:pt>
                <c:pt idx="10">
                  <c:v>23.16</c:v>
                </c:pt>
                <c:pt idx="11">
                  <c:v>25.43</c:v>
                </c:pt>
                <c:pt idx="12">
                  <c:v>27.69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DA-4D31-8C16-2C931B922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048040"/>
        <c:axId val="396007728"/>
      </c:scatterChart>
      <c:valAx>
        <c:axId val="339048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Rack</a:t>
                </a:r>
                <a:r>
                  <a:rPr lang="en-IN" baseline="0" dirty="0"/>
                  <a:t> Travel (mm)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0.44644483821385289"/>
              <c:y val="0.87670067085794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07728"/>
        <c:crosses val="autoZero"/>
        <c:crossBetween val="midCat"/>
      </c:valAx>
      <c:valAx>
        <c:axId val="3960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wheel</a:t>
                </a:r>
                <a:r>
                  <a:rPr lang="en-IN" baseline="0"/>
                  <a:t> angle(deg)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48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392562501482292"/>
          <c:y val="0.65136951386986885"/>
          <c:w val="0.32766960412622154"/>
          <c:h val="8.184237569497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8C2-4A4C-9562-B1E74043085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C2-4A4C-9562-B1E74043085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8A8-4F96-B226-F6A512837896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8C2-4A4C-9562-B1E740430850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8C2-4A4C-9562-B1E740430850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8C2-4A4C-9562-B1E740430850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8C2-4A4C-9562-B1E740430850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A8-4F96-B226-F6A512837896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8C2-4A4C-9562-B1E740430850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8C2-4A4C-9562-B1E740430850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38C2-4A4C-9562-B1E74043085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38C2-4A4C-9562-B1E740430850}"/>
              </c:ext>
            </c:extLst>
          </c:dPt>
          <c:dLbls>
            <c:dLbl>
              <c:idx val="2"/>
              <c:layout>
                <c:manualLayout>
                  <c:x val="-0.10134832775376215"/>
                  <c:y val="-0.2514192729775491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A8-4F96-B226-F6A512837896}"/>
                </c:ext>
              </c:extLst>
            </c:dLbl>
            <c:dLbl>
              <c:idx val="7"/>
              <c:layout>
                <c:manualLayout>
                  <c:x val="0.13913686742288811"/>
                  <c:y val="-0.10813445566210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A8-4F96-B226-F6A5128378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Motor</c:v>
                </c:pt>
                <c:pt idx="1">
                  <c:v>Battery &amp; BMS</c:v>
                </c:pt>
                <c:pt idx="2">
                  <c:v>Steering </c:v>
                </c:pt>
                <c:pt idx="3">
                  <c:v>Brakes</c:v>
                </c:pt>
                <c:pt idx="4">
                  <c:v>Raw Materials</c:v>
                </c:pt>
                <c:pt idx="5">
                  <c:v>Suspension</c:v>
                </c:pt>
                <c:pt idx="6">
                  <c:v>Safety</c:v>
                </c:pt>
                <c:pt idx="7">
                  <c:v>Ancillaries</c:v>
                </c:pt>
                <c:pt idx="8">
                  <c:v>Wheel Assembly</c:v>
                </c:pt>
                <c:pt idx="9">
                  <c:v>Electrical </c:v>
                </c:pt>
                <c:pt idx="10">
                  <c:v>Components</c:v>
                </c:pt>
                <c:pt idx="11">
                  <c:v>Machining Cost</c:v>
                </c:pt>
              </c:strCache>
            </c:strRef>
          </c:cat>
          <c:val>
            <c:numRef>
              <c:f>Sheet1!$B$2:$B$13</c:f>
              <c:numCache>
                <c:formatCode>#,##0</c:formatCode>
                <c:ptCount val="12"/>
                <c:pt idx="0">
                  <c:v>135000</c:v>
                </c:pt>
                <c:pt idx="1">
                  <c:v>135000</c:v>
                </c:pt>
                <c:pt idx="2">
                  <c:v>15000</c:v>
                </c:pt>
                <c:pt idx="3">
                  <c:v>15000</c:v>
                </c:pt>
                <c:pt idx="4">
                  <c:v>80000</c:v>
                </c:pt>
                <c:pt idx="5">
                  <c:v>85000</c:v>
                </c:pt>
                <c:pt idx="6">
                  <c:v>10000</c:v>
                </c:pt>
                <c:pt idx="7">
                  <c:v>10000</c:v>
                </c:pt>
                <c:pt idx="8">
                  <c:v>85000</c:v>
                </c:pt>
                <c:pt idx="9">
                  <c:v>80000</c:v>
                </c:pt>
                <c:pt idx="10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A8-4F96-B226-F6A51283789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E8-4178-8B21-E55719193EA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E8-4178-8B21-E55719193EA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8E8-4178-8B21-E55719193EA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8E8-4178-8B21-E55719193EA0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8E8-4178-8B21-E55719193EA0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8E8-4178-8B21-E55719193EA0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B8E8-4178-8B21-E55719193EA0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B8E8-4178-8B21-E55719193EA0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B8E8-4178-8B21-E55719193EA0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B8E8-4178-8B21-E55719193EA0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B8E8-4178-8B21-E55719193EA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B8E8-4178-8B21-E55719193EA0}"/>
              </c:ext>
            </c:extLst>
          </c:dPt>
          <c:dLbls>
            <c:dLbl>
              <c:idx val="2"/>
              <c:layout>
                <c:manualLayout>
                  <c:x val="1.0638945446746392E-2"/>
                  <c:y val="-0.3877337124969300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E8-4178-8B21-E55719193EA0}"/>
                </c:ext>
              </c:extLst>
            </c:dLbl>
            <c:dLbl>
              <c:idx val="7"/>
              <c:layout>
                <c:manualLayout>
                  <c:x val="0.17526184913189141"/>
                  <c:y val="-0.1001157316062195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8E8-4178-8B21-E55719193E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Motor</c:v>
                </c:pt>
                <c:pt idx="1">
                  <c:v>Battery &amp; BMS</c:v>
                </c:pt>
                <c:pt idx="2">
                  <c:v>Steering </c:v>
                </c:pt>
                <c:pt idx="3">
                  <c:v>Brakes</c:v>
                </c:pt>
                <c:pt idx="4">
                  <c:v>Raw Materials</c:v>
                </c:pt>
                <c:pt idx="5">
                  <c:v>Suspension</c:v>
                </c:pt>
                <c:pt idx="6">
                  <c:v>Safety</c:v>
                </c:pt>
                <c:pt idx="7">
                  <c:v>Ancillaries</c:v>
                </c:pt>
                <c:pt idx="8">
                  <c:v>Wheel Assembly</c:v>
                </c:pt>
                <c:pt idx="9">
                  <c:v>Electrical </c:v>
                </c:pt>
                <c:pt idx="10">
                  <c:v>Components</c:v>
                </c:pt>
                <c:pt idx="11">
                  <c:v>Machining Cost</c:v>
                </c:pt>
              </c:strCache>
            </c:strRef>
          </c:cat>
          <c:val>
            <c:numRef>
              <c:f>Sheet1!$B$2:$B$13</c:f>
              <c:numCache>
                <c:formatCode>#,##0</c:formatCode>
                <c:ptCount val="12"/>
                <c:pt idx="0">
                  <c:v>117000</c:v>
                </c:pt>
                <c:pt idx="1">
                  <c:v>300000</c:v>
                </c:pt>
                <c:pt idx="2">
                  <c:v>14000</c:v>
                </c:pt>
                <c:pt idx="3">
                  <c:v>15000</c:v>
                </c:pt>
                <c:pt idx="4">
                  <c:v>80000</c:v>
                </c:pt>
                <c:pt idx="5">
                  <c:v>60000</c:v>
                </c:pt>
                <c:pt idx="6">
                  <c:v>10000</c:v>
                </c:pt>
                <c:pt idx="7" formatCode="General">
                  <c:v>4000</c:v>
                </c:pt>
                <c:pt idx="8">
                  <c:v>70000</c:v>
                </c:pt>
                <c:pt idx="9">
                  <c:v>80000</c:v>
                </c:pt>
                <c:pt idx="10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8E8-4178-8B21-E55719193EA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17-412D-901A-354F68552A4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17-412D-901A-354F68552A4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917-412D-901A-354F68552A4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917-412D-901A-354F68552A40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917-412D-901A-354F68552A40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917-412D-901A-354F68552A40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917-412D-901A-354F68552A40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917-412D-901A-354F68552A40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917-412D-901A-354F68552A40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917-412D-901A-354F68552A40}"/>
              </c:ext>
            </c:extLst>
          </c:dPt>
          <c:dLbls>
            <c:dLbl>
              <c:idx val="2"/>
              <c:layout>
                <c:manualLayout>
                  <c:x val="-0.12446400364026391"/>
                  <c:y val="-0.1776846374388271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17-412D-901A-354F68552A40}"/>
                </c:ext>
              </c:extLst>
            </c:dLbl>
            <c:dLbl>
              <c:idx val="7"/>
              <c:layout>
                <c:manualLayout>
                  <c:x val="0.13913686742288811"/>
                  <c:y val="-0.10813445566210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917-412D-901A-354F68552A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Motor</c:v>
                </c:pt>
                <c:pt idx="1">
                  <c:v>Battery &amp; BMS</c:v>
                </c:pt>
                <c:pt idx="2">
                  <c:v>Steering </c:v>
                </c:pt>
                <c:pt idx="3">
                  <c:v>Brakes</c:v>
                </c:pt>
                <c:pt idx="4">
                  <c:v>Raw Materials</c:v>
                </c:pt>
                <c:pt idx="5">
                  <c:v>Suspension</c:v>
                </c:pt>
                <c:pt idx="6">
                  <c:v>Safety</c:v>
                </c:pt>
                <c:pt idx="7">
                  <c:v>Ancillaries</c:v>
                </c:pt>
                <c:pt idx="8">
                  <c:v>Wheel Assembly</c:v>
                </c:pt>
                <c:pt idx="9">
                  <c:v>Electrical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</c:v>
                </c:pt>
                <c:pt idx="1">
                  <c:v>35</c:v>
                </c:pt>
                <c:pt idx="2">
                  <c:v>2</c:v>
                </c:pt>
                <c:pt idx="3">
                  <c:v>8</c:v>
                </c:pt>
                <c:pt idx="4">
                  <c:v>37</c:v>
                </c:pt>
                <c:pt idx="5">
                  <c:v>12</c:v>
                </c:pt>
                <c:pt idx="6">
                  <c:v>5</c:v>
                </c:pt>
                <c:pt idx="7">
                  <c:v>10</c:v>
                </c:pt>
                <c:pt idx="8">
                  <c:v>40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917-412D-901A-354F68552A4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B1-41A1-9DE3-78FFF8AC8F0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DB1-41A1-9DE3-78FFF8AC8F0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DB1-41A1-9DE3-78FFF8AC8F01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DB1-41A1-9DE3-78FFF8AC8F01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DB1-41A1-9DE3-78FFF8AC8F01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DB1-41A1-9DE3-78FFF8AC8F01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DB1-41A1-9DE3-78FFF8AC8F01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DB1-41A1-9DE3-78FFF8AC8F01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DB1-41A1-9DE3-78FFF8AC8F01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DB1-41A1-9DE3-78FFF8AC8F01}"/>
              </c:ext>
            </c:extLst>
          </c:dPt>
          <c:dLbls>
            <c:dLbl>
              <c:idx val="2"/>
              <c:layout>
                <c:manualLayout>
                  <c:x val="-7.9673475796555551E-2"/>
                  <c:y val="-0.2995301915538025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B1-41A1-9DE3-78FFF8AC8F01}"/>
                </c:ext>
              </c:extLst>
            </c:dLbl>
            <c:dLbl>
              <c:idx val="6"/>
              <c:layout>
                <c:manualLayout>
                  <c:x val="0.17130403171715344"/>
                  <c:y val="-8.54153552417325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DB1-41A1-9DE3-78FFF8AC8F01}"/>
                </c:ext>
              </c:extLst>
            </c:dLbl>
            <c:dLbl>
              <c:idx val="7"/>
              <c:layout>
                <c:manualLayout>
                  <c:x val="0.110236905836714"/>
                  <c:y val="-5.20047201826955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DB1-41A1-9DE3-78FFF8AC8F01}"/>
                </c:ext>
              </c:extLst>
            </c:dLbl>
            <c:dLbl>
              <c:idx val="9"/>
              <c:layout>
                <c:manualLayout>
                  <c:x val="2.6533078239854999E-2"/>
                  <c:y val="0.2576332034167657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B1-41A1-9DE3-78FFF8AC8F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Motor</c:v>
                </c:pt>
                <c:pt idx="1">
                  <c:v>Battery &amp; BMS</c:v>
                </c:pt>
                <c:pt idx="2">
                  <c:v>Steering </c:v>
                </c:pt>
                <c:pt idx="3">
                  <c:v>Brakes</c:v>
                </c:pt>
                <c:pt idx="4">
                  <c:v>Raw Materials</c:v>
                </c:pt>
                <c:pt idx="5">
                  <c:v>Suspension</c:v>
                </c:pt>
                <c:pt idx="6">
                  <c:v>Safety</c:v>
                </c:pt>
                <c:pt idx="7">
                  <c:v>Ancillaries</c:v>
                </c:pt>
                <c:pt idx="8">
                  <c:v>Wheel Assembly</c:v>
                </c:pt>
                <c:pt idx="9">
                  <c:v>Electrical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</c:v>
                </c:pt>
                <c:pt idx="1">
                  <c:v>68</c:v>
                </c:pt>
                <c:pt idx="2">
                  <c:v>2</c:v>
                </c:pt>
                <c:pt idx="3">
                  <c:v>8</c:v>
                </c:pt>
                <c:pt idx="4">
                  <c:v>45</c:v>
                </c:pt>
                <c:pt idx="5">
                  <c:v>12</c:v>
                </c:pt>
                <c:pt idx="6">
                  <c:v>5</c:v>
                </c:pt>
                <c:pt idx="7">
                  <c:v>15</c:v>
                </c:pt>
                <c:pt idx="8">
                  <c:v>40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DB1-41A1-9DE3-78FFF8AC8F0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1613-5BC6-43E4-851F-FC6E6CB1369C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F4A6F-EA37-46B7-87E8-4FE37746E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7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32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9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38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48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76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24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58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45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51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88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2EF53-4827-4BFD-B173-CCB05A8A127A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CC13-66B0-41A6-9FA0-A43EA2C6C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23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1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29.png"/><Relationship Id="rId5" Type="http://schemas.openxmlformats.org/officeDocument/2006/relationships/image" Target="../media/image24.JPG"/><Relationship Id="rId10" Type="http://schemas.openxmlformats.org/officeDocument/2006/relationships/image" Target="../media/image3.pn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1.JPG"/><Relationship Id="rId5" Type="http://schemas.openxmlformats.org/officeDocument/2006/relationships/image" Target="../media/image36.png"/><Relationship Id="rId10" Type="http://schemas.openxmlformats.org/officeDocument/2006/relationships/image" Target="../media/image3.pn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.png"/><Relationship Id="rId5" Type="http://schemas.openxmlformats.org/officeDocument/2006/relationships/image" Target="../media/image45.png"/><Relationship Id="rId10" Type="http://schemas.openxmlformats.org/officeDocument/2006/relationships/image" Target="../media/image49.JP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chart" Target="../charts/char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533FCB-BA65-4695-8255-5B4A05632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r="9241"/>
          <a:stretch/>
        </p:blipFill>
        <p:spPr>
          <a:xfrm>
            <a:off x="5185993" y="1526533"/>
            <a:ext cx="3512382" cy="2866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73515F-149C-477C-88B1-CA6415973FF9}"/>
              </a:ext>
            </a:extLst>
          </p:cNvPr>
          <p:cNvSpPr txBox="1"/>
          <p:nvPr/>
        </p:nvSpPr>
        <p:spPr>
          <a:xfrm>
            <a:off x="3190127" y="4216595"/>
            <a:ext cx="275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TEAM ID: 20092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B3F6B-8F77-4150-A901-B00A7906BA9A}"/>
              </a:ext>
            </a:extLst>
          </p:cNvPr>
          <p:cNvGrpSpPr/>
          <p:nvPr/>
        </p:nvGrpSpPr>
        <p:grpSpPr>
          <a:xfrm>
            <a:off x="1" y="130858"/>
            <a:ext cx="9142803" cy="1264705"/>
            <a:chOff x="1" y="68712"/>
            <a:chExt cx="9142803" cy="12647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3741D-57D3-4405-9B9E-D0DAF91DFCB0}"/>
                </a:ext>
              </a:extLst>
            </p:cNvPr>
            <p:cNvSpPr txBox="1"/>
            <p:nvPr/>
          </p:nvSpPr>
          <p:spPr>
            <a:xfrm>
              <a:off x="1" y="68712"/>
              <a:ext cx="7399450" cy="1264705"/>
            </a:xfrm>
            <a:prstGeom prst="rect">
              <a:avLst/>
            </a:prstGeom>
            <a:solidFill>
              <a:srgbClr val="283D7C"/>
            </a:solidFill>
            <a:ln w="38100"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20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4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4500"/>
                </a:lnSpc>
              </a:pPr>
              <a:r>
                <a:rPr lang="en-IN" sz="4800" b="1" dirty="0">
                  <a:solidFill>
                    <a:srgbClr val="F7FDF0"/>
                  </a:solidFill>
                </a:rPr>
                <a:t>VIRTUAL </a:t>
              </a:r>
            </a:p>
            <a:p>
              <a:pPr algn="r">
                <a:lnSpc>
                  <a:spcPts val="4500"/>
                </a:lnSpc>
              </a:pPr>
              <a:r>
                <a:rPr lang="en-IN" sz="4800" b="1" dirty="0">
                  <a:solidFill>
                    <a:srgbClr val="F7FDF0"/>
                  </a:solidFill>
                </a:rPr>
                <a:t>PRESENTATION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92B2FD-A369-4E7B-AA48-B8069D434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16" y="139168"/>
              <a:ext cx="2106449" cy="11683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3D7F72-58CC-46BA-BE7D-5E4E6EE1244C}"/>
                </a:ext>
              </a:extLst>
            </p:cNvPr>
            <p:cNvSpPr txBox="1"/>
            <p:nvPr/>
          </p:nvSpPr>
          <p:spPr>
            <a:xfrm>
              <a:off x="7399452" y="73906"/>
              <a:ext cx="1743352" cy="1251176"/>
            </a:xfrm>
            <a:prstGeom prst="rect">
              <a:avLst/>
            </a:prstGeom>
            <a:solidFill>
              <a:srgbClr val="FFC000"/>
            </a:solidFill>
            <a:ln w="38100"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20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5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4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9" algn="l" defTabSz="45715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500"/>
                </a:lnSpc>
              </a:pPr>
              <a:r>
                <a:rPr lang="en-IN" sz="4400" b="1" dirty="0">
                  <a:solidFill>
                    <a:srgbClr val="F7FDF0"/>
                  </a:solidFill>
                </a:rPr>
                <a:t>eBAJA</a:t>
              </a:r>
            </a:p>
            <a:p>
              <a:pPr>
                <a:lnSpc>
                  <a:spcPts val="4500"/>
                </a:lnSpc>
              </a:pPr>
              <a:r>
                <a:rPr lang="en-IN" sz="4400" b="1" dirty="0">
                  <a:solidFill>
                    <a:srgbClr val="F7FDF0"/>
                  </a:solidFill>
                </a:rPr>
                <a:t>2019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10A847-1367-4B59-B96A-D6E37AF4DFF4}"/>
              </a:ext>
            </a:extLst>
          </p:cNvPr>
          <p:cNvGrpSpPr/>
          <p:nvPr/>
        </p:nvGrpSpPr>
        <p:grpSpPr>
          <a:xfrm>
            <a:off x="-727" y="4881941"/>
            <a:ext cx="9145304" cy="1516121"/>
            <a:chOff x="-727" y="4704387"/>
            <a:chExt cx="9145304" cy="15161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51B387-C6BA-4487-9F51-EA0C9A2E15BB}"/>
                </a:ext>
              </a:extLst>
            </p:cNvPr>
            <p:cNvGrpSpPr/>
            <p:nvPr/>
          </p:nvGrpSpPr>
          <p:grpSpPr>
            <a:xfrm>
              <a:off x="-727" y="4704387"/>
              <a:ext cx="9145304" cy="1516121"/>
              <a:chOff x="-727" y="4642241"/>
              <a:chExt cx="9145304" cy="175364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474DB1-B789-416D-A3B3-275DAF5226A9}"/>
                  </a:ext>
                </a:extLst>
              </p:cNvPr>
              <p:cNvSpPr/>
              <p:nvPr/>
            </p:nvSpPr>
            <p:spPr>
              <a:xfrm>
                <a:off x="-727" y="4643725"/>
                <a:ext cx="9141120" cy="1752157"/>
              </a:xfrm>
              <a:prstGeom prst="rect">
                <a:avLst/>
              </a:prstGeom>
              <a:solidFill>
                <a:srgbClr val="283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9F2C469-92EC-4638-B9D4-A20B295E5AD8}"/>
                  </a:ext>
                </a:extLst>
              </p:cNvPr>
              <p:cNvGrpSpPr/>
              <p:nvPr/>
            </p:nvGrpSpPr>
            <p:grpSpPr>
              <a:xfrm>
                <a:off x="5231605" y="4642241"/>
                <a:ext cx="3912972" cy="1749448"/>
                <a:chOff x="5249032" y="1844496"/>
                <a:chExt cx="3912972" cy="1749448"/>
              </a:xfrm>
            </p:grpSpPr>
            <p:sp>
              <p:nvSpPr>
                <p:cNvPr id="36" name="Rectangle: Single Corner Snipped 35">
                  <a:extLst>
                    <a:ext uri="{FF2B5EF4-FFF2-40B4-BE49-F238E27FC236}">
                      <a16:creationId xmlns:a16="http://schemas.microsoft.com/office/drawing/2014/main" id="{58D7085B-AE4F-4D71-A192-6B96838DC50F}"/>
                    </a:ext>
                  </a:extLst>
                </p:cNvPr>
                <p:cNvSpPr/>
                <p:nvPr/>
              </p:nvSpPr>
              <p:spPr>
                <a:xfrm rot="10800000">
                  <a:off x="5249032" y="1844496"/>
                  <a:ext cx="3912972" cy="393131"/>
                </a:xfrm>
                <a:custGeom>
                  <a:avLst/>
                  <a:gdLst>
                    <a:gd name="connsiteX0" fmla="*/ 0 w 2348842"/>
                    <a:gd name="connsiteY0" fmla="*/ 0 h 712212"/>
                    <a:gd name="connsiteX1" fmla="*/ 1992736 w 2348842"/>
                    <a:gd name="connsiteY1" fmla="*/ 0 h 712212"/>
                    <a:gd name="connsiteX2" fmla="*/ 2348842 w 2348842"/>
                    <a:gd name="connsiteY2" fmla="*/ 356106 h 712212"/>
                    <a:gd name="connsiteX3" fmla="*/ 2348842 w 2348842"/>
                    <a:gd name="connsiteY3" fmla="*/ 712212 h 712212"/>
                    <a:gd name="connsiteX4" fmla="*/ 0 w 2348842"/>
                    <a:gd name="connsiteY4" fmla="*/ 712212 h 712212"/>
                    <a:gd name="connsiteX5" fmla="*/ 0 w 2348842"/>
                    <a:gd name="connsiteY5" fmla="*/ 0 h 712212"/>
                    <a:gd name="connsiteX0" fmla="*/ 0 w 2366598"/>
                    <a:gd name="connsiteY0" fmla="*/ 0 h 712212"/>
                    <a:gd name="connsiteX1" fmla="*/ 1992736 w 2366598"/>
                    <a:gd name="connsiteY1" fmla="*/ 0 h 712212"/>
                    <a:gd name="connsiteX2" fmla="*/ 2366598 w 2366598"/>
                    <a:gd name="connsiteY2" fmla="*/ 711213 h 712212"/>
                    <a:gd name="connsiteX3" fmla="*/ 2348842 w 2366598"/>
                    <a:gd name="connsiteY3" fmla="*/ 712212 h 712212"/>
                    <a:gd name="connsiteX4" fmla="*/ 0 w 2366598"/>
                    <a:gd name="connsiteY4" fmla="*/ 712212 h 712212"/>
                    <a:gd name="connsiteX5" fmla="*/ 0 w 2366598"/>
                    <a:gd name="connsiteY5" fmla="*/ 0 h 71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6598" h="712212">
                      <a:moveTo>
                        <a:pt x="0" y="0"/>
                      </a:moveTo>
                      <a:lnTo>
                        <a:pt x="1992736" y="0"/>
                      </a:lnTo>
                      <a:lnTo>
                        <a:pt x="2366598" y="711213"/>
                      </a:lnTo>
                      <a:lnTo>
                        <a:pt x="2348842" y="712212"/>
                      </a:lnTo>
                      <a:lnTo>
                        <a:pt x="0" y="7122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F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7" name="Rectangle: Single Corner Snipped 35">
                  <a:extLst>
                    <a:ext uri="{FF2B5EF4-FFF2-40B4-BE49-F238E27FC236}">
                      <a16:creationId xmlns:a16="http://schemas.microsoft.com/office/drawing/2014/main" id="{E0254910-E74C-45AF-B293-EEC22D1F4F43}"/>
                    </a:ext>
                  </a:extLst>
                </p:cNvPr>
                <p:cNvSpPr/>
                <p:nvPr/>
              </p:nvSpPr>
              <p:spPr>
                <a:xfrm rot="10800000">
                  <a:off x="5897102" y="2296254"/>
                  <a:ext cx="3264902" cy="393131"/>
                </a:xfrm>
                <a:custGeom>
                  <a:avLst/>
                  <a:gdLst>
                    <a:gd name="connsiteX0" fmla="*/ 0 w 2348842"/>
                    <a:gd name="connsiteY0" fmla="*/ 0 h 712212"/>
                    <a:gd name="connsiteX1" fmla="*/ 1992736 w 2348842"/>
                    <a:gd name="connsiteY1" fmla="*/ 0 h 712212"/>
                    <a:gd name="connsiteX2" fmla="*/ 2348842 w 2348842"/>
                    <a:gd name="connsiteY2" fmla="*/ 356106 h 712212"/>
                    <a:gd name="connsiteX3" fmla="*/ 2348842 w 2348842"/>
                    <a:gd name="connsiteY3" fmla="*/ 712212 h 712212"/>
                    <a:gd name="connsiteX4" fmla="*/ 0 w 2348842"/>
                    <a:gd name="connsiteY4" fmla="*/ 712212 h 712212"/>
                    <a:gd name="connsiteX5" fmla="*/ 0 w 2348842"/>
                    <a:gd name="connsiteY5" fmla="*/ 0 h 712212"/>
                    <a:gd name="connsiteX0" fmla="*/ 0 w 2366598"/>
                    <a:gd name="connsiteY0" fmla="*/ 0 h 712212"/>
                    <a:gd name="connsiteX1" fmla="*/ 1992736 w 2366598"/>
                    <a:gd name="connsiteY1" fmla="*/ 0 h 712212"/>
                    <a:gd name="connsiteX2" fmla="*/ 2366598 w 2366598"/>
                    <a:gd name="connsiteY2" fmla="*/ 711213 h 712212"/>
                    <a:gd name="connsiteX3" fmla="*/ 2348842 w 2366598"/>
                    <a:gd name="connsiteY3" fmla="*/ 712212 h 712212"/>
                    <a:gd name="connsiteX4" fmla="*/ 0 w 2366598"/>
                    <a:gd name="connsiteY4" fmla="*/ 712212 h 712212"/>
                    <a:gd name="connsiteX5" fmla="*/ 0 w 2366598"/>
                    <a:gd name="connsiteY5" fmla="*/ 0 h 71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6598" h="712212">
                      <a:moveTo>
                        <a:pt x="0" y="0"/>
                      </a:moveTo>
                      <a:lnTo>
                        <a:pt x="1992736" y="0"/>
                      </a:lnTo>
                      <a:lnTo>
                        <a:pt x="2366598" y="711213"/>
                      </a:lnTo>
                      <a:lnTo>
                        <a:pt x="2348842" y="712212"/>
                      </a:lnTo>
                      <a:lnTo>
                        <a:pt x="0" y="7122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Rectangle: Single Corner Snipped 35">
                  <a:extLst>
                    <a:ext uri="{FF2B5EF4-FFF2-40B4-BE49-F238E27FC236}">
                      <a16:creationId xmlns:a16="http://schemas.microsoft.com/office/drawing/2014/main" id="{0DF1BD81-FA99-4EA7-84E0-C32E183FE9B6}"/>
                    </a:ext>
                  </a:extLst>
                </p:cNvPr>
                <p:cNvSpPr/>
                <p:nvPr/>
              </p:nvSpPr>
              <p:spPr>
                <a:xfrm rot="10800000">
                  <a:off x="6438640" y="2759174"/>
                  <a:ext cx="2723364" cy="393131"/>
                </a:xfrm>
                <a:custGeom>
                  <a:avLst/>
                  <a:gdLst>
                    <a:gd name="connsiteX0" fmla="*/ 0 w 2348842"/>
                    <a:gd name="connsiteY0" fmla="*/ 0 h 712212"/>
                    <a:gd name="connsiteX1" fmla="*/ 1992736 w 2348842"/>
                    <a:gd name="connsiteY1" fmla="*/ 0 h 712212"/>
                    <a:gd name="connsiteX2" fmla="*/ 2348842 w 2348842"/>
                    <a:gd name="connsiteY2" fmla="*/ 356106 h 712212"/>
                    <a:gd name="connsiteX3" fmla="*/ 2348842 w 2348842"/>
                    <a:gd name="connsiteY3" fmla="*/ 712212 h 712212"/>
                    <a:gd name="connsiteX4" fmla="*/ 0 w 2348842"/>
                    <a:gd name="connsiteY4" fmla="*/ 712212 h 712212"/>
                    <a:gd name="connsiteX5" fmla="*/ 0 w 2348842"/>
                    <a:gd name="connsiteY5" fmla="*/ 0 h 712212"/>
                    <a:gd name="connsiteX0" fmla="*/ 0 w 2366598"/>
                    <a:gd name="connsiteY0" fmla="*/ 0 h 712212"/>
                    <a:gd name="connsiteX1" fmla="*/ 1992736 w 2366598"/>
                    <a:gd name="connsiteY1" fmla="*/ 0 h 712212"/>
                    <a:gd name="connsiteX2" fmla="*/ 2366598 w 2366598"/>
                    <a:gd name="connsiteY2" fmla="*/ 711213 h 712212"/>
                    <a:gd name="connsiteX3" fmla="*/ 2348842 w 2366598"/>
                    <a:gd name="connsiteY3" fmla="*/ 712212 h 712212"/>
                    <a:gd name="connsiteX4" fmla="*/ 0 w 2366598"/>
                    <a:gd name="connsiteY4" fmla="*/ 712212 h 712212"/>
                    <a:gd name="connsiteX5" fmla="*/ 0 w 2366598"/>
                    <a:gd name="connsiteY5" fmla="*/ 0 h 71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6598" h="712212">
                      <a:moveTo>
                        <a:pt x="0" y="0"/>
                      </a:moveTo>
                      <a:lnTo>
                        <a:pt x="1992736" y="0"/>
                      </a:lnTo>
                      <a:lnTo>
                        <a:pt x="2366598" y="711213"/>
                      </a:lnTo>
                      <a:lnTo>
                        <a:pt x="2348842" y="712212"/>
                      </a:lnTo>
                      <a:lnTo>
                        <a:pt x="0" y="7122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F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ectangle: Single Corner Snipped 35">
                  <a:extLst>
                    <a:ext uri="{FF2B5EF4-FFF2-40B4-BE49-F238E27FC236}">
                      <a16:creationId xmlns:a16="http://schemas.microsoft.com/office/drawing/2014/main" id="{6EA3FC64-B082-4687-8AFB-B0807AC80BD1}"/>
                    </a:ext>
                  </a:extLst>
                </p:cNvPr>
                <p:cNvSpPr/>
                <p:nvPr/>
              </p:nvSpPr>
              <p:spPr>
                <a:xfrm rot="10800000">
                  <a:off x="6900278" y="3200813"/>
                  <a:ext cx="2261725" cy="393131"/>
                </a:xfrm>
                <a:custGeom>
                  <a:avLst/>
                  <a:gdLst>
                    <a:gd name="connsiteX0" fmla="*/ 0 w 2348842"/>
                    <a:gd name="connsiteY0" fmla="*/ 0 h 712212"/>
                    <a:gd name="connsiteX1" fmla="*/ 1992736 w 2348842"/>
                    <a:gd name="connsiteY1" fmla="*/ 0 h 712212"/>
                    <a:gd name="connsiteX2" fmla="*/ 2348842 w 2348842"/>
                    <a:gd name="connsiteY2" fmla="*/ 356106 h 712212"/>
                    <a:gd name="connsiteX3" fmla="*/ 2348842 w 2348842"/>
                    <a:gd name="connsiteY3" fmla="*/ 712212 h 712212"/>
                    <a:gd name="connsiteX4" fmla="*/ 0 w 2348842"/>
                    <a:gd name="connsiteY4" fmla="*/ 712212 h 712212"/>
                    <a:gd name="connsiteX5" fmla="*/ 0 w 2348842"/>
                    <a:gd name="connsiteY5" fmla="*/ 0 h 712212"/>
                    <a:gd name="connsiteX0" fmla="*/ 0 w 2366598"/>
                    <a:gd name="connsiteY0" fmla="*/ 0 h 712212"/>
                    <a:gd name="connsiteX1" fmla="*/ 1992736 w 2366598"/>
                    <a:gd name="connsiteY1" fmla="*/ 0 h 712212"/>
                    <a:gd name="connsiteX2" fmla="*/ 2366598 w 2366598"/>
                    <a:gd name="connsiteY2" fmla="*/ 711213 h 712212"/>
                    <a:gd name="connsiteX3" fmla="*/ 2348842 w 2366598"/>
                    <a:gd name="connsiteY3" fmla="*/ 712212 h 712212"/>
                    <a:gd name="connsiteX4" fmla="*/ 0 w 2366598"/>
                    <a:gd name="connsiteY4" fmla="*/ 712212 h 712212"/>
                    <a:gd name="connsiteX5" fmla="*/ 0 w 2366598"/>
                    <a:gd name="connsiteY5" fmla="*/ 0 h 71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6598" h="712212">
                      <a:moveTo>
                        <a:pt x="0" y="0"/>
                      </a:moveTo>
                      <a:lnTo>
                        <a:pt x="1992736" y="0"/>
                      </a:lnTo>
                      <a:lnTo>
                        <a:pt x="2366598" y="711213"/>
                      </a:lnTo>
                      <a:lnTo>
                        <a:pt x="2348842" y="712212"/>
                      </a:lnTo>
                      <a:lnTo>
                        <a:pt x="0" y="7122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AB2878-FE44-4137-9C5A-FBB707A613B4}"/>
                </a:ext>
              </a:extLst>
            </p:cNvPr>
            <p:cNvGrpSpPr/>
            <p:nvPr/>
          </p:nvGrpSpPr>
          <p:grpSpPr>
            <a:xfrm>
              <a:off x="3139415" y="4766307"/>
              <a:ext cx="2637591" cy="1303403"/>
              <a:chOff x="2891893" y="4817744"/>
              <a:chExt cx="2637591" cy="130340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99EF343-B8FA-4443-8656-C26A08CC6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125" b="44986"/>
              <a:stretch/>
            </p:blipFill>
            <p:spPr>
              <a:xfrm>
                <a:off x="2891893" y="4817744"/>
                <a:ext cx="2637591" cy="89127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4C5374-D96F-4EB6-A00C-8F495A19F27E}"/>
                  </a:ext>
                </a:extLst>
              </p:cNvPr>
              <p:cNvSpPr txBox="1"/>
              <p:nvPr/>
            </p:nvSpPr>
            <p:spPr>
              <a:xfrm>
                <a:off x="3156297" y="5721037"/>
                <a:ext cx="21087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</a:rPr>
                  <a:t>TEAM SOVEREIGN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BAA772-A34E-4FC8-931F-66E5BA0E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1" y="4985714"/>
              <a:ext cx="3041072" cy="926419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98CAB2-8BE1-4CEB-B7A1-B3D75F480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4850"/>
              </p:ext>
            </p:extLst>
          </p:nvPr>
        </p:nvGraphicFramePr>
        <p:xfrm>
          <a:off x="6229829" y="4807096"/>
          <a:ext cx="2954084" cy="41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611">
                  <a:extLst>
                    <a:ext uri="{9D8B030D-6E8A-4147-A177-3AD203B41FA5}">
                      <a16:colId xmlns:a16="http://schemas.microsoft.com/office/drawing/2014/main" val="2037624376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87428496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105699297"/>
                    </a:ext>
                  </a:extLst>
                </a:gridCol>
              </a:tblGrid>
              <a:tr h="414000"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Previous Team 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19047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04634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885790-11CD-46F4-A2C3-94C63FF91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81516"/>
              </p:ext>
            </p:extLst>
          </p:nvPr>
        </p:nvGraphicFramePr>
        <p:xfrm>
          <a:off x="6635429" y="5652916"/>
          <a:ext cx="250691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3769">
                  <a:extLst>
                    <a:ext uri="{9D8B030D-6E8A-4147-A177-3AD203B41FA5}">
                      <a16:colId xmlns:a16="http://schemas.microsoft.com/office/drawing/2014/main" val="3095539089"/>
                    </a:ext>
                  </a:extLst>
                </a:gridCol>
                <a:gridCol w="297180">
                  <a:extLst>
                    <a:ext uri="{9D8B030D-6E8A-4147-A177-3AD203B41FA5}">
                      <a16:colId xmlns:a16="http://schemas.microsoft.com/office/drawing/2014/main" val="1099599187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345368974"/>
                    </a:ext>
                  </a:extLst>
                </a:gridCol>
              </a:tblGrid>
              <a:tr h="320795"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249.5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965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C2665E-33EF-47E2-8A60-22963AD3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2967"/>
              </p:ext>
            </p:extLst>
          </p:nvPr>
        </p:nvGraphicFramePr>
        <p:xfrm>
          <a:off x="6707970" y="5219416"/>
          <a:ext cx="2440941" cy="41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268">
                  <a:extLst>
                    <a:ext uri="{9D8B030D-6E8A-4147-A177-3AD203B41FA5}">
                      <a16:colId xmlns:a16="http://schemas.microsoft.com/office/drawing/2014/main" val="372648382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930616275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133764697"/>
                    </a:ext>
                  </a:extLst>
                </a:gridCol>
              </a:tblGrid>
              <a:tr h="414000"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Car 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E-148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87070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B6921F-F747-4298-BAF0-43F79F9FF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93743"/>
              </p:ext>
            </p:extLst>
          </p:nvPr>
        </p:nvGraphicFramePr>
        <p:xfrm>
          <a:off x="7155256" y="5999256"/>
          <a:ext cx="1594295" cy="41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372">
                  <a:extLst>
                    <a:ext uri="{9D8B030D-6E8A-4147-A177-3AD203B41FA5}">
                      <a16:colId xmlns:a16="http://schemas.microsoft.com/office/drawing/2014/main" val="814902554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868029136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734470515"/>
                    </a:ext>
                  </a:extLst>
                </a:gridCol>
              </a:tblGrid>
              <a:tr h="414000"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Awards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86600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F9B89DD-BC59-4012-BD82-76176E0354AD}"/>
              </a:ext>
            </a:extLst>
          </p:cNvPr>
          <p:cNvSpPr txBox="1"/>
          <p:nvPr/>
        </p:nvSpPr>
        <p:spPr>
          <a:xfrm>
            <a:off x="1120" y="6430334"/>
            <a:ext cx="200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283D7C"/>
                </a:solidFill>
              </a:rPr>
              <a:t>OUR SPONSORS: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9A8045-7FC0-4513-8C00-65F19D1E0FC5}"/>
              </a:ext>
            </a:extLst>
          </p:cNvPr>
          <p:cNvSpPr txBox="1"/>
          <p:nvPr/>
        </p:nvSpPr>
        <p:spPr>
          <a:xfrm>
            <a:off x="6284295" y="4386422"/>
            <a:ext cx="1373072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 2018 - 2019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5DA255-301C-4FAC-88B6-5EB746732A80}"/>
              </a:ext>
            </a:extLst>
          </p:cNvPr>
          <p:cNvSpPr txBox="1"/>
          <p:nvPr/>
        </p:nvSpPr>
        <p:spPr>
          <a:xfrm>
            <a:off x="1495456" y="4386422"/>
            <a:ext cx="1344316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CA" b="1" dirty="0"/>
              <a:t> 2019 - 2020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CD1DE8A-4C7E-47B3-BD7F-8BD840F69B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t="593" r="21659" b="4843"/>
          <a:stretch/>
        </p:blipFill>
        <p:spPr>
          <a:xfrm>
            <a:off x="492298" y="1366693"/>
            <a:ext cx="3350631" cy="3019729"/>
          </a:xfrm>
          <a:prstGeom prst="rect">
            <a:avLst/>
          </a:prstGeom>
        </p:spPr>
      </p:pic>
      <p:pic>
        <p:nvPicPr>
          <p:cNvPr id="30" name="Picture 4" descr="Image result for altair logo">
            <a:extLst>
              <a:ext uri="{FF2B5EF4-FFF2-40B4-BE49-F238E27FC236}">
                <a16:creationId xmlns:a16="http://schemas.microsoft.com/office/drawing/2014/main" id="{AABB29F8-23B5-49B4-88BE-349649AF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44" y="6182730"/>
            <a:ext cx="1296116" cy="10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Image result for msc adams software">
            <a:extLst>
              <a:ext uri="{FF2B5EF4-FFF2-40B4-BE49-F238E27FC236}">
                <a16:creationId xmlns:a16="http://schemas.microsoft.com/office/drawing/2014/main" id="{515C6768-4DF8-409C-84E6-285B8C12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68" y="6440179"/>
            <a:ext cx="1820214" cy="4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AC7E8A-96F4-4F14-B060-8CC7FB80A63A}"/>
              </a:ext>
            </a:extLst>
          </p:cNvPr>
          <p:cNvCxnSpPr/>
          <p:nvPr/>
        </p:nvCxnSpPr>
        <p:spPr>
          <a:xfrm flipV="1">
            <a:off x="3680833" y="6480697"/>
            <a:ext cx="0" cy="319630"/>
          </a:xfrm>
          <a:prstGeom prst="line">
            <a:avLst/>
          </a:prstGeom>
          <a:ln w="28575">
            <a:solidFill>
              <a:srgbClr val="28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7282D9-8B2E-4EFF-99F3-8C4AAC0D699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1828" y="6405366"/>
            <a:ext cx="2012904" cy="44930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61ABE8-754F-468A-8CC3-2CE11552C94B}"/>
              </a:ext>
            </a:extLst>
          </p:cNvPr>
          <p:cNvCxnSpPr/>
          <p:nvPr/>
        </p:nvCxnSpPr>
        <p:spPr>
          <a:xfrm flipV="1">
            <a:off x="6442928" y="6480946"/>
            <a:ext cx="0" cy="319630"/>
          </a:xfrm>
          <a:prstGeom prst="line">
            <a:avLst/>
          </a:prstGeom>
          <a:ln w="28575">
            <a:solidFill>
              <a:srgbClr val="28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1EB5E-5535-4C29-A285-222CC2617349}"/>
              </a:ext>
            </a:extLst>
          </p:cNvPr>
          <p:cNvSpPr txBox="1"/>
          <p:nvPr/>
        </p:nvSpPr>
        <p:spPr>
          <a:xfrm>
            <a:off x="0" y="131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9: COST AND WEIGHT ANALYSIS</a:t>
            </a:r>
          </a:p>
        </p:txBody>
      </p:sp>
      <p:graphicFrame>
        <p:nvGraphicFramePr>
          <p:cNvPr id="9" name="Shape 180">
            <a:extLst>
              <a:ext uri="{FF2B5EF4-FFF2-40B4-BE49-F238E27FC236}">
                <a16:creationId xmlns:a16="http://schemas.microsoft.com/office/drawing/2014/main" id="{1C6E54D8-AD75-467A-BB73-FB1EADEFC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503655"/>
              </p:ext>
            </p:extLst>
          </p:nvPr>
        </p:nvGraphicFramePr>
        <p:xfrm>
          <a:off x="1" y="369182"/>
          <a:ext cx="6483329" cy="648881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07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PARTS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ASSEMBLY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UNITS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ESTIMATED  WEIGHT  (kg)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TOTAL ESTIMATED COST (INR)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Motor + Controller + Gearbox Assembly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1,35,000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1,17,000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14771"/>
                  </a:ext>
                </a:extLst>
              </a:tr>
              <a:tr h="3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Battery &amp; BMS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Li-ion Battery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+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BMS + Charger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1,35,000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3,00,000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20627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Steering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and Pinion + Tie-rods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15,000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14,000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Brakes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48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Master Cylinder + Brake Lines + Calipers 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Reservoirs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Raw Materials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Metal sheet + Roll Cage + Paneling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>
                          <a:solidFill>
                            <a:schemeClr val="bg1"/>
                          </a:solidFill>
                          <a:latin typeface="Calibri"/>
                        </a:rPr>
                        <a:t>Suspension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8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Spring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dampers + Wishbones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85,000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90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Safety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7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Goggles + Fire Extinguisher + Tear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offs + Seat belt + Driver suit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90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Ancillaries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Hex Bolts + Nuts 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Rod ends + Seat + Hinges Spherical bearing + Ball joint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3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Wheel</a:t>
                      </a:r>
                      <a:r>
                        <a:rPr lang="en-US" sz="1400" b="0" i="0" u="none" strike="noStrike" baseline="0" dirty="0">
                          <a:solidFill>
                            <a:schemeClr val="bg1"/>
                          </a:solidFill>
                          <a:latin typeface="Calibri"/>
                        </a:rPr>
                        <a:t> Assembly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1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Rims 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Tires +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Knuckles 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Hubs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85,000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690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baseline="0" dirty="0">
                          <a:solidFill>
                            <a:schemeClr val="bg1"/>
                          </a:solidFill>
                          <a:latin typeface="Calibri"/>
                        </a:rPr>
                        <a:t>Electrical </a:t>
                      </a:r>
                    </a:p>
                    <a:p>
                      <a:pPr algn="ctr" fontAlgn="ctr"/>
                      <a:r>
                        <a:rPr lang="en-US" sz="1400" b="0" i="0" u="none" strike="noStrike" baseline="0" dirty="0">
                          <a:solidFill>
                            <a:schemeClr val="bg1"/>
                          </a:solidFill>
                          <a:latin typeface="Calibri"/>
                        </a:rPr>
                        <a:t>Components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Auxiliary Battery (Li-ion 12V) 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Kill Switch + Main MCB + AIR +  Electronic Component Kit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85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Machining</a:t>
                      </a:r>
                      <a:r>
                        <a:rPr lang="en-US" sz="1400" b="0" i="0" u="none" strike="noStrike" baseline="0" dirty="0">
                          <a:solidFill>
                            <a:schemeClr val="bg1"/>
                          </a:solidFill>
                          <a:latin typeface="Calibri"/>
                        </a:rPr>
                        <a:t> Cost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Knuckles+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Hubs + Brake Discs +</a:t>
                      </a:r>
                    </a:p>
                    <a:p>
                      <a:pPr algn="ctr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Links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3938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7,00,000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8,00,000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3221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018F3F-2FDA-4CAD-BCFA-C26DAAA4970D}"/>
              </a:ext>
            </a:extLst>
          </p:cNvPr>
          <p:cNvSpPr txBox="1"/>
          <p:nvPr/>
        </p:nvSpPr>
        <p:spPr>
          <a:xfrm>
            <a:off x="6480682" y="3627430"/>
            <a:ext cx="2654297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Weight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D1B8F-CB98-474E-8966-ECACBF7A8864}"/>
              </a:ext>
            </a:extLst>
          </p:cNvPr>
          <p:cNvSpPr txBox="1"/>
          <p:nvPr/>
        </p:nvSpPr>
        <p:spPr>
          <a:xfrm>
            <a:off x="8334525" y="1363884"/>
            <a:ext cx="65274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47BD6-CEFE-433A-B765-1CFE86A43D13}"/>
              </a:ext>
            </a:extLst>
          </p:cNvPr>
          <p:cNvSpPr txBox="1"/>
          <p:nvPr/>
        </p:nvSpPr>
        <p:spPr>
          <a:xfrm>
            <a:off x="6736543" y="6120407"/>
            <a:ext cx="65274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39438-F4A2-4910-B4EC-85E822EBA5D7}"/>
              </a:ext>
            </a:extLst>
          </p:cNvPr>
          <p:cNvSpPr txBox="1"/>
          <p:nvPr/>
        </p:nvSpPr>
        <p:spPr>
          <a:xfrm>
            <a:off x="8334524" y="4607413"/>
            <a:ext cx="65274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EEE78-5F0B-4BEF-8EB4-E0050A7096BA}"/>
              </a:ext>
            </a:extLst>
          </p:cNvPr>
          <p:cNvSpPr txBox="1"/>
          <p:nvPr/>
        </p:nvSpPr>
        <p:spPr>
          <a:xfrm>
            <a:off x="6480682" y="368261"/>
            <a:ext cx="2663318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Cost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6960F1-E85C-444B-A647-720DEF964710}"/>
              </a:ext>
            </a:extLst>
          </p:cNvPr>
          <p:cNvSpPr txBox="1"/>
          <p:nvPr/>
        </p:nvSpPr>
        <p:spPr>
          <a:xfrm>
            <a:off x="6736544" y="2791715"/>
            <a:ext cx="65274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2019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4937CE8-707C-4C0B-8BF2-FD3E6F337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362106"/>
              </p:ext>
            </p:extLst>
          </p:nvPr>
        </p:nvGraphicFramePr>
        <p:xfrm>
          <a:off x="5476513" y="666862"/>
          <a:ext cx="3845875" cy="189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0F83827A-FC87-4BD1-B890-4FA4CA980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36473"/>
              </p:ext>
            </p:extLst>
          </p:nvPr>
        </p:nvGraphicFramePr>
        <p:xfrm>
          <a:off x="6576738" y="2113438"/>
          <a:ext cx="3515574" cy="1583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11D746B3-BADB-4E2F-B37B-893C72D99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930234"/>
              </p:ext>
            </p:extLst>
          </p:nvPr>
        </p:nvGraphicFramePr>
        <p:xfrm>
          <a:off x="5466349" y="3965771"/>
          <a:ext cx="3845875" cy="189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A581D140-B42A-492B-8C21-F0C35C115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084459"/>
              </p:ext>
            </p:extLst>
          </p:nvPr>
        </p:nvGraphicFramePr>
        <p:xfrm>
          <a:off x="6576738" y="5349508"/>
          <a:ext cx="3515574" cy="1583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8A41D06-9C9F-4394-8F5F-09A3D8D08D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4EA99-5A23-4C1F-A246-27E53D81315A}"/>
              </a:ext>
            </a:extLst>
          </p:cNvPr>
          <p:cNvSpPr txBox="1"/>
          <p:nvPr/>
        </p:nvSpPr>
        <p:spPr>
          <a:xfrm>
            <a:off x="1" y="1468"/>
            <a:ext cx="9143998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10: PROJECT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97C97-A608-4193-B107-CDEC6EFE9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5" r="811" b="591"/>
          <a:stretch/>
        </p:blipFill>
        <p:spPr>
          <a:xfrm>
            <a:off x="0" y="381736"/>
            <a:ext cx="9144000" cy="485439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67DE0C-CF2B-49AE-9EEC-540EB6A66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17821"/>
              </p:ext>
            </p:extLst>
          </p:nvPr>
        </p:nvGraphicFramePr>
        <p:xfrm>
          <a:off x="-1" y="5243323"/>
          <a:ext cx="9144000" cy="94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3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APPLYING CONSTRAINTS</a:t>
                      </a:r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       TASK DEPENDENCIES</a:t>
                      </a:r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383">
                <a:tc>
                  <a:txBody>
                    <a:bodyPr/>
                    <a:lstStyle/>
                    <a:p>
                      <a:r>
                        <a:rPr lang="en-US" sz="1400" dirty="0"/>
                        <a:t>Cost  </a:t>
                      </a:r>
                      <a:r>
                        <a:rPr lang="en-US" sz="1400" baseline="0" dirty="0"/>
                        <a:t>-  Critical factor in procuring materials and OEMs</a:t>
                      </a:r>
                      <a:endParaRPr lang="en-US" sz="1400" dirty="0"/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VMC machining</a:t>
                      </a:r>
                      <a:r>
                        <a:rPr lang="en-US" sz="1400" baseline="0" dirty="0"/>
                        <a:t>                Hub Knuckle Assembly</a:t>
                      </a:r>
                      <a:endParaRPr lang="en-US" sz="1400" dirty="0"/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383">
                <a:tc>
                  <a:txBody>
                    <a:bodyPr/>
                    <a:lstStyle/>
                    <a:p>
                      <a:r>
                        <a:rPr lang="en-US" sz="1400" dirty="0"/>
                        <a:t>Time -  Determines pace and quality work</a:t>
                      </a:r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Hinge                 Wishbones  </a:t>
                      </a:r>
                    </a:p>
                  </a:txBody>
                  <a:tcPr marL="88908" marR="88908" marT="44454" marB="444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F4EDD68-36C2-4383-890F-CF4E529B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22306"/>
              </p:ext>
            </p:extLst>
          </p:nvPr>
        </p:nvGraphicFramePr>
        <p:xfrm>
          <a:off x="0" y="6191858"/>
          <a:ext cx="9143999" cy="67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3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CRITICAL PATH IN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42">
                <a:tc>
                  <a:txBody>
                    <a:bodyPr/>
                    <a:lstStyle/>
                    <a:p>
                      <a:r>
                        <a:rPr lang="en-US" sz="1400" dirty="0"/>
                        <a:t>Timely procurement of raw materials and subsequent manufacturing  and machining to meet the deadlines.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ight Arrow 2">
            <a:extLst>
              <a:ext uri="{FF2B5EF4-FFF2-40B4-BE49-F238E27FC236}">
                <a16:creationId xmlns:a16="http://schemas.microsoft.com/office/drawing/2014/main" id="{B7E669CD-DBE5-4459-B75A-B7478D044B3D}"/>
              </a:ext>
            </a:extLst>
          </p:cNvPr>
          <p:cNvSpPr/>
          <p:nvPr/>
        </p:nvSpPr>
        <p:spPr>
          <a:xfrm>
            <a:off x="5867881" y="5657964"/>
            <a:ext cx="428181" cy="118721"/>
          </a:xfrm>
          <a:prstGeom prst="rightArrow">
            <a:avLst/>
          </a:prstGeom>
          <a:solidFill>
            <a:srgbClr val="FFCB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2">
            <a:extLst>
              <a:ext uri="{FF2B5EF4-FFF2-40B4-BE49-F238E27FC236}">
                <a16:creationId xmlns:a16="http://schemas.microsoft.com/office/drawing/2014/main" id="{E70EAF7E-47E4-4539-8438-DB74BEF123B0}"/>
              </a:ext>
            </a:extLst>
          </p:cNvPr>
          <p:cNvSpPr/>
          <p:nvPr/>
        </p:nvSpPr>
        <p:spPr>
          <a:xfrm>
            <a:off x="5212414" y="5961286"/>
            <a:ext cx="428181" cy="118721"/>
          </a:xfrm>
          <a:prstGeom prst="rightArrow">
            <a:avLst/>
          </a:prstGeom>
          <a:solidFill>
            <a:srgbClr val="FFCB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7A41E-2D13-4626-B788-9A693F62F5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E5E51-FB92-4CAD-BCC1-73BC11E136DB}"/>
              </a:ext>
            </a:extLst>
          </p:cNvPr>
          <p:cNvSpPr txBox="1"/>
          <p:nvPr/>
        </p:nvSpPr>
        <p:spPr>
          <a:xfrm>
            <a:off x="0" y="146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11: DFMEA &amp; PFMEA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43C568-738A-4D17-B608-AC7B8C701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67178"/>
              </p:ext>
            </p:extLst>
          </p:nvPr>
        </p:nvGraphicFramePr>
        <p:xfrm>
          <a:off x="0" y="369331"/>
          <a:ext cx="9144005" cy="6488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499">
                  <a:extLst>
                    <a:ext uri="{9D8B030D-6E8A-4147-A177-3AD203B41FA5}">
                      <a16:colId xmlns:a16="http://schemas.microsoft.com/office/drawing/2014/main" val="3549315378"/>
                    </a:ext>
                  </a:extLst>
                </a:gridCol>
                <a:gridCol w="1759741">
                  <a:extLst>
                    <a:ext uri="{9D8B030D-6E8A-4147-A177-3AD203B41FA5}">
                      <a16:colId xmlns:a16="http://schemas.microsoft.com/office/drawing/2014/main" val="2212988341"/>
                    </a:ext>
                  </a:extLst>
                </a:gridCol>
                <a:gridCol w="362808">
                  <a:extLst>
                    <a:ext uri="{9D8B030D-6E8A-4147-A177-3AD203B41FA5}">
                      <a16:colId xmlns:a16="http://schemas.microsoft.com/office/drawing/2014/main" val="2935189186"/>
                    </a:ext>
                  </a:extLst>
                </a:gridCol>
                <a:gridCol w="345948">
                  <a:extLst>
                    <a:ext uri="{9D8B030D-6E8A-4147-A177-3AD203B41FA5}">
                      <a16:colId xmlns:a16="http://schemas.microsoft.com/office/drawing/2014/main" val="1254158718"/>
                    </a:ext>
                  </a:extLst>
                </a:gridCol>
                <a:gridCol w="335338">
                  <a:extLst>
                    <a:ext uri="{9D8B030D-6E8A-4147-A177-3AD203B41FA5}">
                      <a16:colId xmlns:a16="http://schemas.microsoft.com/office/drawing/2014/main" val="3185123204"/>
                    </a:ext>
                  </a:extLst>
                </a:gridCol>
                <a:gridCol w="477317">
                  <a:extLst>
                    <a:ext uri="{9D8B030D-6E8A-4147-A177-3AD203B41FA5}">
                      <a16:colId xmlns:a16="http://schemas.microsoft.com/office/drawing/2014/main" val="295007471"/>
                    </a:ext>
                  </a:extLst>
                </a:gridCol>
                <a:gridCol w="20515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55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FAILURE MODE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FAILURE CAUSE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FAILURE EFFECT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IN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IN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RPN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PREVENTIVE FACTORS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56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DFMEA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Frame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Frame bending,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Breaking and Torsional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Excess and impact load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Frame deforms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dirty="0"/>
                        <a:t>3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135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Effective design and analysis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Suspension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Mechanical failure 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Inappropriate choice of spring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Bottom out of spring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7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7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147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Selection of standard suspension system and dynamic factors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43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Knuckle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Structural failure</a:t>
                      </a:r>
                      <a:endParaRPr lang="en-US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Bending, </a:t>
                      </a:r>
                      <a:r>
                        <a:rPr lang="en-US" sz="1400" b="0" i="0" u="none" dirty="0"/>
                        <a:t>f</a:t>
                      </a:r>
                      <a:r>
                        <a:rPr lang="en-US" sz="1400" dirty="0"/>
                        <a:t>ailure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Suspension system damage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8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0" dirty="0"/>
                        <a:t>5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240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Effective design and analysis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Motor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Over heating, hall sensor fault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Moisture,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insulation breakdown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 current, fire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54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Protective Circuit: MCB, Fuse, AIR, Regular check-up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Battery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Cell failure</a:t>
                      </a:r>
                      <a:endParaRPr lang="da-DK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Over current, voltage, temperature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Fire, explosion, tractive system stops working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4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200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BMS, Protection Circuit: MCB, Fuse, AIR, Charge-Discharge Test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Pedals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Bending</a:t>
                      </a:r>
                      <a:r>
                        <a:rPr lang="en-IN" sz="1400" baseline="0" dirty="0"/>
                        <a:t> &amp; </a:t>
                      </a:r>
                      <a:r>
                        <a:rPr lang="en-IN" sz="1400" dirty="0"/>
                        <a:t>breaking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Excess load by driver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Brake fails &amp; acceleration cannot take place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120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Effective design and analysis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556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i="0" u="none" dirty="0">
                          <a:solidFill>
                            <a:schemeClr val="tx1"/>
                          </a:solidFill>
                        </a:rPr>
                        <a:t>PFMEA</a:t>
                      </a:r>
                      <a:endParaRPr sz="1400" b="1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3332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Welding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cavities  inclusions Crack in welds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Formation of cavities and inclusions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Job weakens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dirty="0"/>
                        <a:t>2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7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112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Preheat,</a:t>
                      </a:r>
                      <a:r>
                        <a:rPr lang="en-IN" sz="1400" baseline="0" dirty="0"/>
                        <a:t> increase weld area &amp;</a:t>
                      </a:r>
                      <a:r>
                        <a:rPr lang="en-IN" sz="1400" dirty="0"/>
                        <a:t> bead contour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526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Brake fluid leakage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Improper flaring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Improper flaring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Reduced pressure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168</a:t>
                      </a: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 flaring with flaring kit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A7F74D8-7953-4CCA-BBF1-26804AC14E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9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BDCC4B-7E86-446B-97A8-DEA355116DA5}"/>
              </a:ext>
            </a:extLst>
          </p:cNvPr>
          <p:cNvSpPr txBox="1"/>
          <p:nvPr/>
        </p:nvSpPr>
        <p:spPr>
          <a:xfrm>
            <a:off x="0" y="146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12: DVP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02EE53-85F7-4083-96F5-BF793AEA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32018"/>
              </p:ext>
            </p:extLst>
          </p:nvPr>
        </p:nvGraphicFramePr>
        <p:xfrm>
          <a:off x="143" y="372979"/>
          <a:ext cx="9144000" cy="648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DEPARTMENT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TEST SOURCE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TEST PROCEDURE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ELIGIBILITY CRITERIA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RULEBOOK CLAUSE ADHERENCE</a:t>
                      </a:r>
                      <a:endParaRPr sz="1400" b="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Specifications</a:t>
                      </a:r>
                      <a:r>
                        <a:rPr lang="en-US" sz="1400" baseline="0" dirty="0"/>
                        <a:t> as per rulebook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Verification from rulebook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Measurements</a:t>
                      </a:r>
                      <a:r>
                        <a:rPr lang="en-US" sz="1400" baseline="0" dirty="0"/>
                        <a:t> manually checked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Vehicle</a:t>
                      </a:r>
                      <a:r>
                        <a:rPr lang="en-US" sz="1400" baseline="0" dirty="0"/>
                        <a:t> specifications must match with rulebook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87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AND FABRICATION</a:t>
                      </a:r>
                      <a:endParaRPr sz="1400" b="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Weight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Weighing Bridge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Weighing the ATV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Target weight – 180 kg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Dimensions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Measurements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Digital Vernier caliper &amp; Clinometer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Specified according to rulebook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ATV Ergonomics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Testing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ATV in rough</a:t>
                      </a:r>
                      <a:r>
                        <a:rPr lang="en-IN" sz="1400" baseline="0" dirty="0"/>
                        <a:t> terrains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Checking the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driver’s adaptability to the ATV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Must fulfil all design requirements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87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>
                          <a:solidFill>
                            <a:srgbClr val="FFFFFF"/>
                          </a:solidFill>
                        </a:rPr>
                        <a:t>SUSPENSION</a:t>
                      </a:r>
                      <a:endParaRPr sz="1400" b="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Drop Test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Observation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ATV dropped from</a:t>
                      </a:r>
                      <a:r>
                        <a:rPr lang="en-IN" sz="1400" baseline="0" dirty="0"/>
                        <a:t> 6</a:t>
                      </a:r>
                      <a:r>
                        <a:rPr lang="en-IN" sz="1400" dirty="0"/>
                        <a:t> ft.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Assembly must be intact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0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Bump</a:t>
                      </a:r>
                      <a:r>
                        <a:rPr lang="en-IN" sz="1400" baseline="0" dirty="0"/>
                        <a:t> Test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CA" sz="1400" dirty="0"/>
                        <a:t>Observation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dirty="0"/>
                        <a:t>Testing it on a rough terrain</a:t>
                      </a:r>
                      <a:endParaRPr sz="1400" b="1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Spring should rebound</a:t>
                      </a:r>
                      <a:r>
                        <a:rPr lang="en-IN" sz="1400" baseline="0" dirty="0"/>
                        <a:t> completely</a:t>
                      </a:r>
                      <a:endParaRPr lang="en-IN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91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>
                          <a:solidFill>
                            <a:srgbClr val="FFFFFF"/>
                          </a:solidFill>
                        </a:rPr>
                        <a:t>POWERTRAIN</a:t>
                      </a:r>
                      <a:endParaRPr sz="1400" b="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Acceleration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Vehicle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Record</a:t>
                      </a:r>
                      <a:r>
                        <a:rPr lang="en-IN" sz="1400" baseline="0" dirty="0"/>
                        <a:t> time taken to travel a certain distance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Least</a:t>
                      </a:r>
                      <a:r>
                        <a:rPr lang="en-US" sz="1400" baseline="0" dirty="0"/>
                        <a:t> time must be taken (best performance)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Battery SC &amp; Overcharge Test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Various Loads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Connecting</a:t>
                      </a:r>
                      <a:r>
                        <a:rPr lang="en-IN" sz="1400" baseline="0" dirty="0"/>
                        <a:t> l</a:t>
                      </a:r>
                      <a:r>
                        <a:rPr lang="en-IN" sz="1400" dirty="0"/>
                        <a:t>oads across the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battery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No physical damage, melting of components or explosion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>
                          <a:solidFill>
                            <a:srgbClr val="FFFFFF"/>
                          </a:solidFill>
                        </a:rPr>
                        <a:t>STEERING</a:t>
                      </a:r>
                      <a:endParaRPr sz="1400" b="0" dirty="0">
                        <a:solidFill>
                          <a:srgbClr val="FFFFFF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Agility Test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Tracks and Cones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Draw the figure of ‘8’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Turns without touching the cones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7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Straight Line Stability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Tracks with white stripes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Driving parallel to white stripes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Should move in a straight line when steering is at neutral position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291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>
                          <a:solidFill>
                            <a:srgbClr val="FFFFFF"/>
                          </a:solidFill>
                        </a:rPr>
                        <a:t>BRAKES</a:t>
                      </a:r>
                      <a:endParaRPr sz="1400" b="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Wheel locking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Slow motion cameras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Brakes applied at full throttle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All four wheels must lock (stop spinning) at the same time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Leak Test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Manual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Vehicle should be tested in various road conditions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No leakage in the brake circuit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FFFFFF"/>
                          </a:solidFill>
                        </a:rPr>
                        <a:t>ELECTRICAL</a:t>
                      </a:r>
                      <a:endParaRPr sz="1400" b="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Kill Switch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Vehicle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Manually</a:t>
                      </a:r>
                      <a:r>
                        <a:rPr lang="en-US" sz="1400" baseline="0" dirty="0"/>
                        <a:t> checked if working properly</a:t>
                      </a:r>
                      <a:endParaRPr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HV system turned off; Brake light working</a:t>
                      </a:r>
                      <a:endParaRPr lang="en-US" sz="1400" dirty="0"/>
                    </a:p>
                  </a:txBody>
                  <a:tcPr marL="68588" marR="68588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C571E68-0F77-4DD6-924D-45B209CEF2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E034739-A011-4349-BB4C-1DC96EA019D6}"/>
              </a:ext>
            </a:extLst>
          </p:cNvPr>
          <p:cNvGrpSpPr/>
          <p:nvPr/>
        </p:nvGrpSpPr>
        <p:grpSpPr>
          <a:xfrm>
            <a:off x="-85298" y="5145204"/>
            <a:ext cx="9331656" cy="1839037"/>
            <a:chOff x="-85298" y="5145204"/>
            <a:chExt cx="9331656" cy="1839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03015E-FC34-4131-9708-662B5EF7C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9" t="14089" r="10417" b="21388"/>
            <a:stretch/>
          </p:blipFill>
          <p:spPr>
            <a:xfrm>
              <a:off x="2311021" y="5145205"/>
              <a:ext cx="2479343" cy="1828801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4412E4-89D1-4EC5-91F8-0D953A109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9" t="9154" r="8656" b="15608"/>
            <a:stretch/>
          </p:blipFill>
          <p:spPr>
            <a:xfrm>
              <a:off x="-85298" y="5145205"/>
              <a:ext cx="2562366" cy="1839036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5C6AFA6-1D75-4CBC-9875-17B034B20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8824" y="5145205"/>
              <a:ext cx="2552131" cy="18288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47E12F-1391-4A07-ADC0-C1872E744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8" t="32239" r="26417" b="11045"/>
            <a:stretch/>
          </p:blipFill>
          <p:spPr>
            <a:xfrm>
              <a:off x="6892120" y="5145204"/>
              <a:ext cx="2354238" cy="1828801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D8F853-D4E0-478B-B474-48017788AE95}"/>
                </a:ext>
              </a:extLst>
            </p:cNvPr>
            <p:cNvSpPr/>
            <p:nvPr/>
          </p:nvSpPr>
          <p:spPr>
            <a:xfrm>
              <a:off x="2905835" y="6528747"/>
              <a:ext cx="1289713" cy="300251"/>
            </a:xfrm>
            <a:prstGeom prst="rect">
              <a:avLst/>
            </a:prstGeom>
            <a:gradFill flip="none" rotWithShape="1">
              <a:gsLst>
                <a:gs pos="0">
                  <a:srgbClr val="FAA71F">
                    <a:tint val="66000"/>
                    <a:satMod val="160000"/>
                  </a:srgbClr>
                </a:gs>
                <a:gs pos="50000">
                  <a:srgbClr val="FAA71F">
                    <a:tint val="44500"/>
                    <a:satMod val="160000"/>
                  </a:srgbClr>
                </a:gs>
                <a:gs pos="100000">
                  <a:srgbClr val="FAA71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Lathe Machine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BB2B9E-3E3F-4C1C-9789-442D7802B39F}"/>
                </a:ext>
              </a:extLst>
            </p:cNvPr>
            <p:cNvSpPr/>
            <p:nvPr/>
          </p:nvSpPr>
          <p:spPr>
            <a:xfrm>
              <a:off x="89929" y="6528747"/>
              <a:ext cx="2278037" cy="300251"/>
            </a:xfrm>
            <a:prstGeom prst="rect">
              <a:avLst/>
            </a:prstGeom>
            <a:gradFill flip="none" rotWithShape="1">
              <a:gsLst>
                <a:gs pos="0">
                  <a:srgbClr val="FAA71F">
                    <a:tint val="66000"/>
                    <a:satMod val="160000"/>
                  </a:srgbClr>
                </a:gs>
                <a:gs pos="50000">
                  <a:srgbClr val="FAA71F">
                    <a:tint val="44500"/>
                    <a:satMod val="160000"/>
                  </a:srgbClr>
                </a:gs>
                <a:gs pos="100000">
                  <a:srgbClr val="FAA71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Hydraulic Band Saw Machine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44765-EB3F-4D18-ACF2-3C79580C3278}"/>
                </a:ext>
              </a:extLst>
            </p:cNvPr>
            <p:cNvSpPr/>
            <p:nvPr/>
          </p:nvSpPr>
          <p:spPr>
            <a:xfrm>
              <a:off x="5033634" y="6528746"/>
              <a:ext cx="1639585" cy="300251"/>
            </a:xfrm>
            <a:prstGeom prst="rect">
              <a:avLst/>
            </a:prstGeom>
            <a:gradFill flip="none" rotWithShape="1">
              <a:gsLst>
                <a:gs pos="0">
                  <a:srgbClr val="FAA71F">
                    <a:tint val="66000"/>
                    <a:satMod val="160000"/>
                  </a:srgbClr>
                </a:gs>
                <a:gs pos="50000">
                  <a:srgbClr val="FAA71F">
                    <a:tint val="44500"/>
                    <a:satMod val="160000"/>
                  </a:srgbClr>
                </a:gs>
                <a:gs pos="100000">
                  <a:srgbClr val="FAA71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Motor Load Testing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4CFBC7-C9EB-44F0-B681-9D1382EDE32C}"/>
                </a:ext>
              </a:extLst>
            </p:cNvPr>
            <p:cNvSpPr/>
            <p:nvPr/>
          </p:nvSpPr>
          <p:spPr>
            <a:xfrm>
              <a:off x="7349856" y="6523629"/>
              <a:ext cx="1444386" cy="300251"/>
            </a:xfrm>
            <a:prstGeom prst="rect">
              <a:avLst/>
            </a:prstGeom>
            <a:gradFill flip="none" rotWithShape="1">
              <a:gsLst>
                <a:gs pos="0">
                  <a:srgbClr val="FAA71F">
                    <a:tint val="66000"/>
                    <a:satMod val="160000"/>
                  </a:srgbClr>
                </a:gs>
                <a:gs pos="50000">
                  <a:srgbClr val="FAA71F">
                    <a:tint val="44500"/>
                    <a:satMod val="160000"/>
                  </a:srgbClr>
                </a:gs>
                <a:gs pos="100000">
                  <a:srgbClr val="FAA71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/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Shaping Machine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29F13-E08A-4B8B-A0DF-3E1AFA2990E7}"/>
                </a:ext>
              </a:extLst>
            </p:cNvPr>
            <p:cNvSpPr txBox="1"/>
            <p:nvPr/>
          </p:nvSpPr>
          <p:spPr>
            <a:xfrm>
              <a:off x="-5526" y="5145204"/>
              <a:ext cx="9149525" cy="30777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chemeClr val="tx1"/>
                  </a:solidFill>
                </a:rPr>
                <a:t>* Highlighted are old members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28A1C1-D058-4C94-9F41-5FE899AD576B}"/>
              </a:ext>
            </a:extLst>
          </p:cNvPr>
          <p:cNvSpPr txBox="1"/>
          <p:nvPr/>
        </p:nvSpPr>
        <p:spPr>
          <a:xfrm>
            <a:off x="0" y="131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13: </a:t>
            </a:r>
            <a:r>
              <a:rPr lang="en-US" b="1" dirty="0">
                <a:solidFill>
                  <a:prstClr val="white"/>
                </a:solidFill>
              </a:rPr>
              <a:t>TEAM COMPOSITION AND COLLEGE WORKSHOP FACILITIES</a:t>
            </a:r>
          </a:p>
        </p:txBody>
      </p:sp>
      <p:graphicFrame>
        <p:nvGraphicFramePr>
          <p:cNvPr id="22" name="Shape 187">
            <a:extLst>
              <a:ext uri="{FF2B5EF4-FFF2-40B4-BE49-F238E27FC236}">
                <a16:creationId xmlns:a16="http://schemas.microsoft.com/office/drawing/2014/main" id="{D669657F-A7C5-4382-A7B8-4FFF3036F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951884"/>
              </p:ext>
            </p:extLst>
          </p:nvPr>
        </p:nvGraphicFramePr>
        <p:xfrm>
          <a:off x="6478" y="374380"/>
          <a:ext cx="5160326" cy="48021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61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TEAM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 FACULTY ADVISORS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Mr. Rahul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Deharkar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Mr. Ravi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Botta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DEPARTMENT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HEAD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MEMBER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Raj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Ishaan, </a:t>
                      </a:r>
                      <a:r>
                        <a:rPr lang="en-US" sz="1400" b="0" dirty="0" err="1"/>
                        <a:t>Aarya</a:t>
                      </a:r>
                      <a:r>
                        <a:rPr lang="en-US" sz="1400" b="0" dirty="0"/>
                        <a:t>, Neel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Analysis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Raj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Neel, Dhanraj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Brakes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Mohit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Rudra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Suspension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Mann Shah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Viraj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Yug</a:t>
                      </a:r>
                      <a:r>
                        <a:rPr lang="en-US" sz="1400" dirty="0"/>
                        <a:t>, Mann Patel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Steering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Pritesh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Nikhil</a:t>
                      </a:r>
                      <a:r>
                        <a:rPr lang="en-US" sz="1400" dirty="0"/>
                        <a:t>, Swarup, </a:t>
                      </a:r>
                      <a:r>
                        <a:rPr lang="en-US" sz="1400" dirty="0" err="1"/>
                        <a:t>Taranjyot</a:t>
                      </a:r>
                      <a:endParaRPr lang="en-US"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&amp; Powertrain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Arun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Vaikunth</a:t>
                      </a:r>
                      <a:r>
                        <a:rPr lang="en-US" sz="1400" b="0" dirty="0"/>
                        <a:t>, Raghav, </a:t>
                      </a:r>
                      <a:r>
                        <a:rPr lang="en-US" sz="1400" b="0" dirty="0" err="1"/>
                        <a:t>Sarvesh</a:t>
                      </a:r>
                      <a:endParaRPr lang="en-US" sz="1400" b="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Controller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0" dirty="0" err="1"/>
                        <a:t>Parth</a:t>
                      </a:r>
                      <a:endParaRPr lang="en-IN" sz="1400" b="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Saptarshi</a:t>
                      </a:r>
                      <a:r>
                        <a:rPr lang="en-US" sz="1400" b="0" dirty="0"/>
                        <a:t>, Arun, Ankit</a:t>
                      </a:r>
                      <a:endParaRPr lang="en-US"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BMS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Ankit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Vedant</a:t>
                      </a:r>
                      <a:r>
                        <a:rPr lang="en-US" sz="1400" b="1" dirty="0"/>
                        <a:t>, </a:t>
                      </a:r>
                      <a:r>
                        <a:rPr lang="en-US" sz="1400" b="0" dirty="0"/>
                        <a:t>Karthik, Nidhi</a:t>
                      </a:r>
                      <a:endParaRPr lang="en-US"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Sponsorship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Ankit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/>
                        <a:t>Aarya</a:t>
                      </a:r>
                      <a:r>
                        <a:rPr lang="en-US" sz="1400" dirty="0"/>
                        <a:t>, Nidhi, Karthik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Inventory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dirty="0"/>
                        <a:t>Neel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Taranjyot</a:t>
                      </a:r>
                      <a:r>
                        <a:rPr lang="en-US" sz="1400" dirty="0"/>
                        <a:t>, Raghav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Costing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dirty="0"/>
                        <a:t>Mohit</a:t>
                      </a:r>
                      <a:endParaRPr sz="14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Mann Patel, </a:t>
                      </a:r>
                      <a:r>
                        <a:rPr lang="en-US" sz="1400" b="0" dirty="0" err="1"/>
                        <a:t>Sarvesh</a:t>
                      </a:r>
                      <a:endParaRPr lang="en-US" sz="1400" b="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Marketing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1400" b="1" u="none" strike="noStrike" dirty="0"/>
                        <a:t>Mann Shah</a:t>
                      </a:r>
                      <a:endParaRPr sz="1400" b="1" u="none" strike="noStrik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Karthik, Nidhi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742560B-D451-4353-B309-79FA5689A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638211"/>
              </p:ext>
            </p:extLst>
          </p:nvPr>
        </p:nvGraphicFramePr>
        <p:xfrm>
          <a:off x="5166804" y="369182"/>
          <a:ext cx="3969729" cy="16597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ELECTRICAL AGGREGATE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ELECTRICAL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 FACILITIES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74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TESTING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PROCESS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FACILIITIES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BMS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Protective Circuit Test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EDC Lab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Motor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Load</a:t>
                      </a:r>
                      <a:r>
                        <a:rPr lang="en-US" sz="1400" baseline="0" dirty="0"/>
                        <a:t> Test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EMEC Lab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07B916-5EA5-486E-ACBE-273ABF5C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65849"/>
              </p:ext>
            </p:extLst>
          </p:nvPr>
        </p:nvGraphicFramePr>
        <p:xfrm>
          <a:off x="5166804" y="2036560"/>
          <a:ext cx="3970718" cy="3139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0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65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VEHICLE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AGGREGATE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MANUFACTURING FACILITIES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40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MANUFACTURING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PROCESS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FACILIITIES</a:t>
                      </a:r>
                      <a:endParaRPr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Roll Cage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Welding,</a:t>
                      </a:r>
                      <a:r>
                        <a:rPr lang="en-US" sz="1400" baseline="0" dirty="0"/>
                        <a:t> Grinding, Bending, Cutting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TIG Welding, Grinding,</a:t>
                      </a:r>
                      <a:r>
                        <a:rPr lang="en-US" sz="1400" baseline="0" dirty="0"/>
                        <a:t> Drilling, Lathe, Milling, CNC, Rapid Prototyping Machine, Hydraulic Band saw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A-arms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trailing arms</a:t>
                      </a:r>
                      <a:endParaRPr lang="en-US"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Welding,</a:t>
                      </a:r>
                      <a:r>
                        <a:rPr lang="en-US" sz="1400" baseline="0" dirty="0"/>
                        <a:t> Grinding, Bending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4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Knuckle and Hub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VMC Machine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Paneling</a:t>
                      </a:r>
                      <a:endParaRPr sz="1400" b="1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dirty="0"/>
                        <a:t>Sheet Bending, Molding, Drilling</a:t>
                      </a: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D7541EE-4E0E-4C99-92BE-E0D67B21D3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8DA2F-8489-42D0-8C17-6E5E0D89DF35}"/>
              </a:ext>
            </a:extLst>
          </p:cNvPr>
          <p:cNvSpPr txBox="1"/>
          <p:nvPr/>
        </p:nvSpPr>
        <p:spPr>
          <a:xfrm>
            <a:off x="-1" y="1468"/>
            <a:ext cx="9147757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2 A: </a:t>
            </a:r>
            <a:r>
              <a:rPr lang="en-US" b="1" dirty="0">
                <a:solidFill>
                  <a:prstClr val="white"/>
                </a:solidFill>
              </a:rPr>
              <a:t>LESSONS LEARNT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1F6F9B-AF13-4416-BDBD-7BC47C5698F8}"/>
              </a:ext>
            </a:extLst>
          </p:cNvPr>
          <p:cNvGrpSpPr/>
          <p:nvPr/>
        </p:nvGrpSpPr>
        <p:grpSpPr>
          <a:xfrm>
            <a:off x="5931981" y="3475408"/>
            <a:ext cx="3206900" cy="1847406"/>
            <a:chOff x="6196908" y="5281239"/>
            <a:chExt cx="2947092" cy="15940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9D95C9-AEA5-42ED-B49F-4AAEA011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386" y="5290117"/>
              <a:ext cx="1940614" cy="157925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748961-100E-4D81-9810-957B3BE3854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08" y="5281239"/>
              <a:ext cx="29435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9A365F-8C81-4F78-A12D-FC98F4370592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08" y="6869375"/>
              <a:ext cx="29435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F092D-0834-4C93-980F-DC854D359C38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08" y="5281454"/>
              <a:ext cx="0" cy="1588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E436E6-0BA4-4E96-A2C9-0A2F45440034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87190"/>
              <a:ext cx="0" cy="1588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FFEC8A-3C71-4E52-A6FE-59788667F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0625"/>
              </p:ext>
            </p:extLst>
          </p:nvPr>
        </p:nvGraphicFramePr>
        <p:xfrm>
          <a:off x="5120" y="369332"/>
          <a:ext cx="4570806" cy="648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3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</a:rPr>
                        <a:t>ROLL CAGE &amp; AGGREGATES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753466"/>
                  </a:ext>
                </a:extLst>
              </a:tr>
              <a:tr h="337937"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ASPECTS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LESSONS LEARNT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IMPROVEMENTS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23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Strut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Buckling in the spring due to manufacturing practice error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Designed springs with appropriate allowances &amp; accurate calculations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23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Steering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 link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Steering link was bent due to unaccounted forces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Performed analysis undertaking all considerable forces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69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Kill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 switch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 kill switch was damaged due to circulating current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Power diode circuit is designed this time to prevent damage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23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Brake Pedal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Spongy pedal due to air bubbles in hydraulic Systems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Proper mounting of master cylinder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23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IN" sz="1400" dirty="0" err="1">
                          <a:solidFill>
                            <a:schemeClr val="tx1"/>
                          </a:solidFill>
                        </a:rPr>
                        <a:t>Rollcage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Bends have low strength comparing to welds at critical points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Replacing critical bends with welded joints to maintain strength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823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Motor Mounting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Possibility of contact with obstacles on uneven tracks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Elevated motor mounting points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399359"/>
                  </a:ext>
                </a:extLst>
              </a:tr>
              <a:tr h="47563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Harness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Higher Complexity of circuit diagram was present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Proper colour coding, number tags and connectors will be present 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988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64960B0-AF12-4306-9F3B-5C1D74864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75487"/>
              </p:ext>
            </p:extLst>
          </p:nvPr>
        </p:nvGraphicFramePr>
        <p:xfrm>
          <a:off x="4569097" y="370804"/>
          <a:ext cx="4576613" cy="31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355887219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</a:rPr>
                        <a:t>VEHICLE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518060"/>
                  </a:ext>
                </a:extLst>
              </a:tr>
              <a:tr h="338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MAIN 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LESSONS</a:t>
                      </a:r>
                      <a:r>
                        <a:rPr lang="en-CA" sz="1600" baseline="0" dirty="0">
                          <a:solidFill>
                            <a:schemeClr val="bg1"/>
                          </a:solidFill>
                        </a:rPr>
                        <a:t> LEARNT</a:t>
                      </a:r>
                      <a:endParaRPr lang="en-CA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chemeClr val="bg1"/>
                          </a:solidFill>
                        </a:rPr>
                        <a:t>IMPROVEMENTS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800"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Brake Test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Difficulty in simultaneous locking of four wheels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Double flaring to avoid leakage.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Endurance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Wobbling of rear tires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Two hinge points at rear knuckle.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Endurance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Displayed inaccurate vehicle parameters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Implementation of CAN Bus</a:t>
                      </a:r>
                    </a:p>
                  </a:txBody>
                  <a:tcPr marL="92350" marR="92350" marT="46175" marB="461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7782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C3E9BE1-2F97-4EDB-B3AD-FDCF3453D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26" y="3492004"/>
            <a:ext cx="1356054" cy="1847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22AB78-34D9-45F1-90CB-7F13156E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5" y="5326460"/>
            <a:ext cx="2029057" cy="1526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911126-3524-496E-9C10-F53F535F3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83" y="5326460"/>
            <a:ext cx="2535430" cy="1526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61EBDE-DFA7-4861-8B6B-724E91A10F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BC56E9-5D9E-43CA-B587-7A11723AA9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6"/>
          <a:stretch/>
        </p:blipFill>
        <p:spPr>
          <a:xfrm>
            <a:off x="5938809" y="3497802"/>
            <a:ext cx="1088376" cy="1817867"/>
          </a:xfrm>
          <a:prstGeom prst="rect">
            <a:avLst/>
          </a:prstGeom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BF9CCB-E490-4716-ABBF-FFC9A4A56CB3}"/>
              </a:ext>
            </a:extLst>
          </p:cNvPr>
          <p:cNvCxnSpPr/>
          <p:nvPr/>
        </p:nvCxnSpPr>
        <p:spPr>
          <a:xfrm>
            <a:off x="5938809" y="3482305"/>
            <a:ext cx="0" cy="1840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C3F71-B2DD-45B0-9CE7-E2C8517942B8}"/>
              </a:ext>
            </a:extLst>
          </p:cNvPr>
          <p:cNvCxnSpPr/>
          <p:nvPr/>
        </p:nvCxnSpPr>
        <p:spPr>
          <a:xfrm>
            <a:off x="9134979" y="3498901"/>
            <a:ext cx="0" cy="1840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C2DD76-458C-4069-BD7A-8FB769CAB33E}"/>
              </a:ext>
            </a:extLst>
          </p:cNvPr>
          <p:cNvSpPr txBox="1"/>
          <p:nvPr/>
        </p:nvSpPr>
        <p:spPr>
          <a:xfrm>
            <a:off x="0" y="1468"/>
            <a:ext cx="9144000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2 B: </a:t>
            </a:r>
            <a:r>
              <a:rPr lang="en-US" b="1" dirty="0">
                <a:solidFill>
                  <a:prstClr val="white"/>
                </a:solidFill>
              </a:rPr>
              <a:t>GENERAL SPECIFICATION -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7B44313-098F-4D52-AF1C-466ADCDFCD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82488"/>
                  </p:ext>
                </p:extLst>
              </p:nvPr>
            </p:nvGraphicFramePr>
            <p:xfrm>
              <a:off x="0" y="368576"/>
              <a:ext cx="5034470" cy="64805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4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4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4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6688">
                    <a:tc>
                      <a:txBody>
                        <a:bodyPr/>
                        <a:lstStyle/>
                        <a:p>
                          <a:r>
                            <a:rPr lang="en-CA" sz="1600" dirty="0">
                              <a:solidFill>
                                <a:schemeClr val="tx1"/>
                              </a:solidFill>
                            </a:rPr>
                            <a:t>SPECIFICATIONS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>
                              <a:solidFill>
                                <a:schemeClr val="tx1"/>
                              </a:solidFill>
                            </a:rPr>
                            <a:t>2020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b="1" dirty="0">
                              <a:solidFill>
                                <a:schemeClr val="bg1"/>
                              </a:solidFill>
                            </a:rPr>
                            <a:t>2019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83D7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Overall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Size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76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53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61.4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85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58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58.2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Track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Width F/R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46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/ 44.5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51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/ 49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Wheel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Base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53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62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Ground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Clearance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14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12.5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3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Transmission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Transmissio</a:t>
                          </a:r>
                          <a:r>
                            <a:rPr lang="en-US" sz="1400" baseline="0" dirty="0"/>
                            <a:t>n Assembly with fixed gear ratio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Transmissio</a:t>
                          </a:r>
                          <a:r>
                            <a:rPr lang="en-US" sz="1400" baseline="0" dirty="0"/>
                            <a:t>n Assembly with fixed gear ratio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Tires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Radial,</a:t>
                          </a:r>
                          <a:r>
                            <a:rPr lang="en-US" sz="1400" baseline="0" dirty="0"/>
                            <a:t> 23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x7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x10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 (+40mm offset)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Radial,</a:t>
                          </a:r>
                          <a:r>
                            <a:rPr lang="en-US" sz="1400" baseline="0" dirty="0"/>
                            <a:t> 23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x7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x10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baseline="0" dirty="0"/>
                            <a:t> (+40mm offset)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Suspension F/R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Double A-Arm /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H-Arms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Double A-Arm /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Modified A-Arms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Steering</a:t>
                          </a:r>
                          <a:endParaRPr lang="en-US" sz="1400" b="1" baseline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Rack and Pinion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Rack and Pinion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Disc 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Disc 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Maximum Speed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44.72 kmph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40.99 kmph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Maximum Acceleration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3.94 m/s</a:t>
                          </a:r>
                          <a:r>
                            <a:rPr lang="en-US" sz="14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3.65 m/s</a:t>
                          </a:r>
                          <a:r>
                            <a:rPr lang="en-IN" sz="1400" kern="1200" baseline="30000" dirty="0">
                              <a:effectLst/>
                            </a:rPr>
                            <a:t>2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Gear Ratio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11:1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12:1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chemeClr val="bg1"/>
                              </a:solidFill>
                            </a:rPr>
                            <a:t>Gradability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 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76.46 %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70.89%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Stopping Distance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8.99 m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9.4 m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chemeClr val="bg1"/>
                              </a:solidFill>
                            </a:rPr>
                            <a:t>Kerb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 Weight (Kg)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180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229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Ratio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FAW To RAW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 : 63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28.25 : 71.75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28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Cost (INR)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7,00,000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8,00,000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7B44313-098F-4D52-AF1C-466ADCDFCD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82488"/>
                  </p:ext>
                </p:extLst>
              </p:nvPr>
            </p:nvGraphicFramePr>
            <p:xfrm>
              <a:off x="0" y="368576"/>
              <a:ext cx="5034470" cy="64805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4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4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4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6688">
                    <a:tc>
                      <a:txBody>
                        <a:bodyPr/>
                        <a:lstStyle/>
                        <a:p>
                          <a:r>
                            <a:rPr lang="en-CA" sz="1600" dirty="0">
                              <a:solidFill>
                                <a:schemeClr val="tx1"/>
                              </a:solidFill>
                            </a:rPr>
                            <a:t>SPECIFICATIONS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>
                              <a:solidFill>
                                <a:schemeClr val="tx1"/>
                              </a:solidFill>
                            </a:rPr>
                            <a:t>2020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b="1" dirty="0">
                              <a:solidFill>
                                <a:schemeClr val="bg1"/>
                              </a:solidFill>
                            </a:rPr>
                            <a:t>2019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83D7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Overall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Size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850" t="-116000" r="-100348" b="-1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9510" t="-116000" r="-699" b="-19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Track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Width F/R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850" t="-220408" r="-100348" b="-187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9510" t="-220408" r="-699" b="-18795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Wheel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Base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850" t="-320408" r="-100348" b="-177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9510" t="-320408" r="-699" b="-17795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Ground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Clearance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850" t="-420408" r="-100348" b="-167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9510" t="-420408" r="-699" b="-16795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3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Transmission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Transmissio</a:t>
                          </a:r>
                          <a:r>
                            <a:rPr lang="en-US" sz="1400" baseline="0" dirty="0"/>
                            <a:t>n Assembly with fixed gear ratio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Transmissio</a:t>
                          </a:r>
                          <a:r>
                            <a:rPr lang="en-US" sz="1400" baseline="0" dirty="0"/>
                            <a:t>n Assembly with fixed gear ratio</a:t>
                          </a:r>
                          <a:endParaRPr lang="en-US" sz="1400" dirty="0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Tires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850" t="-445238" r="-100348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9510" t="-445238" r="-699" b="-73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Suspension F/R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Double A-Arm /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H-Arms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Double A-Arm /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Modified A-Arms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Steering</a:t>
                          </a:r>
                          <a:endParaRPr lang="en-US" sz="1400" b="1" baseline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Rack and Pinion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Rack and Pinion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Disc 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Disc Brakes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Maximum Speed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44.72 kmph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40.99 kmph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508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Maximum Acceleration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3.94 m/s</a:t>
                          </a:r>
                          <a:r>
                            <a:rPr lang="en-US" sz="14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3.65 m/s</a:t>
                          </a:r>
                          <a:r>
                            <a:rPr lang="en-IN" sz="1400" kern="1200" baseline="30000" dirty="0">
                              <a:effectLst/>
                            </a:rPr>
                            <a:t>2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Gear Ratio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11:1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12:1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chemeClr val="bg1"/>
                              </a:solidFill>
                            </a:rPr>
                            <a:t>Gradability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 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76.46 %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70.89%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Stopping Distance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8.99 m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9.4 m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chemeClr val="bg1"/>
                              </a:solidFill>
                            </a:rPr>
                            <a:t>Kerb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 Weight (Kg)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180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229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300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Ratio</a:t>
                          </a:r>
                          <a:r>
                            <a:rPr lang="en-US" sz="1400" b="1" baseline="0" dirty="0">
                              <a:solidFill>
                                <a:schemeClr val="bg1"/>
                              </a:solidFill>
                            </a:rPr>
                            <a:t> FAW To RAW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 : 63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28.25 : 71.75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93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Cost (INR)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7,00,000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8,00,000</a:t>
                          </a:r>
                        </a:p>
                      </a:txBody>
                      <a:tcPr marL="80039" marR="80039" marT="40019" marB="4001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60D8E28-F53D-44C2-8378-142784FBA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4" r="43883" b="4711"/>
          <a:stretch/>
        </p:blipFill>
        <p:spPr>
          <a:xfrm>
            <a:off x="6782140" y="1279964"/>
            <a:ext cx="2358503" cy="24334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1AA1BA-9329-45A8-B062-A19068D876E6}"/>
              </a:ext>
            </a:extLst>
          </p:cNvPr>
          <p:cNvSpPr txBox="1"/>
          <p:nvPr/>
        </p:nvSpPr>
        <p:spPr>
          <a:xfrm>
            <a:off x="5031112" y="365956"/>
            <a:ext cx="4109531" cy="331200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647D7-170F-449B-9002-F3D3A5CCD7FE}"/>
              </a:ext>
            </a:extLst>
          </p:cNvPr>
          <p:cNvSpPr txBox="1"/>
          <p:nvPr/>
        </p:nvSpPr>
        <p:spPr>
          <a:xfrm>
            <a:off x="5031112" y="3648578"/>
            <a:ext cx="4109531" cy="307777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2019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699B2E-C45A-4F92-96B2-AEA7255F0E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1" b="8091"/>
          <a:stretch/>
        </p:blipFill>
        <p:spPr>
          <a:xfrm>
            <a:off x="5073985" y="771311"/>
            <a:ext cx="1969181" cy="212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EBF3F-B217-4C78-B2AA-C19471C07D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85EC7-E01A-4F65-A3EB-47CAA97514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r="3606"/>
          <a:stretch/>
        </p:blipFill>
        <p:spPr>
          <a:xfrm>
            <a:off x="7046072" y="5011187"/>
            <a:ext cx="2097928" cy="1798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04F26-7E8E-43BD-AC3D-3265C78E0E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r="26598" b="5444"/>
          <a:stretch/>
        </p:blipFill>
        <p:spPr>
          <a:xfrm>
            <a:off x="5073985" y="3956355"/>
            <a:ext cx="2080499" cy="20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4811C3-4DF1-4E4D-A738-8D9912671A6E}"/>
              </a:ext>
            </a:extLst>
          </p:cNvPr>
          <p:cNvSpPr txBox="1"/>
          <p:nvPr/>
        </p:nvSpPr>
        <p:spPr>
          <a:xfrm>
            <a:off x="0" y="146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3: </a:t>
            </a:r>
            <a:r>
              <a:rPr lang="en-US" b="1" dirty="0">
                <a:solidFill>
                  <a:prstClr val="white"/>
                </a:solidFill>
              </a:rPr>
              <a:t>ROLL CAGE DESIGN PROCESS-ERGONOMICS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DAE00E6-CB4D-480E-8666-09891DD01B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7744642"/>
                  </p:ext>
                </p:extLst>
              </p:nvPr>
            </p:nvGraphicFramePr>
            <p:xfrm>
              <a:off x="0" y="370801"/>
              <a:ext cx="5749025" cy="6485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9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32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</a:rPr>
                            <a:t>RULEBOOK SPECIFICATIONS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bg1"/>
                              </a:solidFill>
                            </a:rPr>
                            <a:t>DESIGNED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83D7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Length of LC Members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8"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14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ALC Member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18"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20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Inclination of RRH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20°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500" u="none" strike="noStrike" dirty="0">
                              <a:effectLst/>
                            </a:rPr>
                            <a:t>5°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Width of RRH 27" above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29"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29.5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Width of RRH 14" above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32"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32.5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Top and Bottom intersection of LDB and RRH Members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5"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4.43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Angle of LDB with RRH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20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52.51</a:t>
                          </a:r>
                          <a:r>
                            <a:rPr lang="en-IN" sz="1500" u="none" strike="noStrike" baseline="0" dirty="0">
                              <a:effectLst/>
                            </a:rPr>
                            <a:t> 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Distance of point C from the center of the template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12"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13.5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RHO Diagonal Bracing distance from point C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3"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SIM Member Height from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8" to 14"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13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Angle between the FBMUP and the vertical in order to prevent the use of Front FAB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45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24.17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Triangulation angles of rear FAB with the vertical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20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35.44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Driver Helmet Clearance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6"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8257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Clearance of driver’s shoulders, torso, hips, thighs, knees, Lower legs, arms, elbows, and hands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3"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3.94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DAE00E6-CB4D-480E-8666-09891DD01B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7744642"/>
                  </p:ext>
                </p:extLst>
              </p:nvPr>
            </p:nvGraphicFramePr>
            <p:xfrm>
              <a:off x="0" y="370801"/>
              <a:ext cx="5749025" cy="64857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9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328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</a:rPr>
                            <a:t>RULEBOOK SPECIFICATIONS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B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bg1"/>
                              </a:solidFill>
                            </a:rPr>
                            <a:t>DESIGNED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83D7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Length of LC Members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8"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181633" r="-1250" b="-1908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ALC Member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18"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276000" r="-1250" b="-17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Inclination of RRH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20°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500" u="none" strike="noStrike" dirty="0">
                              <a:effectLst/>
                            </a:rPr>
                            <a:t>5°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Width of RRH 27" above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29"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474000" r="-1250" b="-157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Width of RRH 14" above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32"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585714" r="-1250" b="-15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Top and Bottom intersection of LDB and RRH Members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5"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339394" r="-1250" b="-6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Angle of LDB with RRH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20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52.51</a:t>
                          </a:r>
                          <a:r>
                            <a:rPr lang="en-IN" sz="1500" u="none" strike="noStrike" baseline="0" dirty="0">
                              <a:effectLst/>
                            </a:rPr>
                            <a:t> 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Distance of point C from the center of the template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12"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13.5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RHO Diagonal Bracing distance from point C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3"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2"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SIM Member Height from seat bottom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8" to 14"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1250" t="-1266000" r="-1250" b="-7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Angle between the FBMUP and the vertical in order to prevent the use of Front FAB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Maximum 45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24.17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6031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Triangulation angles of rear FAB with the vertical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20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35.44 °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15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Driver Helmet Clearance</a:t>
                          </a:r>
                          <a:endParaRPr lang="en-IN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6"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8257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Clearance of driver’s shoulders, torso, hips, thighs, knees, Lower legs, arms, elbows, and hands</a:t>
                          </a:r>
                          <a:endParaRPr lang="en-US" sz="15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u="none" strike="noStrike" dirty="0">
                              <a:effectLst/>
                            </a:rPr>
                            <a:t>Minimum 3"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3.94</a:t>
                          </a:r>
                          <a:r>
                            <a:rPr lang="en-IN" sz="1500" u="none" strike="noStrike" dirty="0">
                              <a:effectLst/>
                            </a:rPr>
                            <a:t>"</a:t>
                          </a:r>
                          <a:endParaRPr lang="en-IN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469" marR="7469" marT="7469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F9A93E-8C2B-4E57-9056-4D237F761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8609" r="15134" b="6990"/>
          <a:stretch/>
        </p:blipFill>
        <p:spPr>
          <a:xfrm>
            <a:off x="5749025" y="360455"/>
            <a:ext cx="1612180" cy="2285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F8B356-E30B-42B2-9852-3E8E0E453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-200" r="19162" b="13670"/>
          <a:stretch/>
        </p:blipFill>
        <p:spPr>
          <a:xfrm>
            <a:off x="5806738" y="2547419"/>
            <a:ext cx="3108933" cy="2203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F32159-30E5-4F1B-811E-68BDD5DCE9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06" y="878889"/>
            <a:ext cx="1410690" cy="1766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903B2-BDEF-47B9-B350-C2FE369BFB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C0AEFE-EE06-407F-9070-F1963BE12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t="2059" r="582"/>
          <a:stretch/>
        </p:blipFill>
        <p:spPr>
          <a:xfrm>
            <a:off x="5911151" y="4811697"/>
            <a:ext cx="3223828" cy="20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6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7FE70-B096-45D2-8924-C934AC21FE10}"/>
              </a:ext>
            </a:extLst>
          </p:cNvPr>
          <p:cNvSpPr txBox="1"/>
          <p:nvPr/>
        </p:nvSpPr>
        <p:spPr>
          <a:xfrm>
            <a:off x="0" y="1468"/>
            <a:ext cx="9144000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4: </a:t>
            </a:r>
            <a:r>
              <a:rPr lang="en-US" b="1" dirty="0">
                <a:solidFill>
                  <a:prstClr val="white"/>
                </a:solidFill>
              </a:rPr>
              <a:t>CAE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71CA4D-7E2F-474F-8FB8-78886FA38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795"/>
              </p:ext>
            </p:extLst>
          </p:nvPr>
        </p:nvGraphicFramePr>
        <p:xfrm>
          <a:off x="-1754" y="369207"/>
          <a:ext cx="5345148" cy="18335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8106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S.No.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Type of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Load Applied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Maximum Equivalent </a:t>
                      </a:r>
                    </a:p>
                    <a:p>
                      <a:r>
                        <a:rPr lang="en-IN" sz="1400" dirty="0"/>
                        <a:t>Stress (Von Mises)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52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Front 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13,100 N (4.85 G)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193.28 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52">
                <a:tc>
                  <a:txBody>
                    <a:bodyPr/>
                    <a:lstStyle/>
                    <a:p>
                      <a:r>
                        <a:rPr lang="en-IN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Rear 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13,100 N (4.85 G)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177.07 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52"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Side 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13,100 N (4.85 G)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165.24 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852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Roll Over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13,100</a:t>
                      </a:r>
                      <a:r>
                        <a:rPr lang="en-IN" sz="1400" baseline="0" dirty="0"/>
                        <a:t> N (4.85 G)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 346.12 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880DB37-3AF6-495C-921D-82407EA033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296480"/>
                  </p:ext>
                </p:extLst>
              </p:nvPr>
            </p:nvGraphicFramePr>
            <p:xfrm>
              <a:off x="5350531" y="377287"/>
              <a:ext cx="2395728" cy="2124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5728">
                      <a:extLst>
                        <a:ext uri="{9D8B030D-6E8A-4147-A177-3AD203B41FA5}">
                          <a16:colId xmlns:a16="http://schemas.microsoft.com/office/drawing/2014/main" val="1473652523"/>
                        </a:ext>
                      </a:extLst>
                    </a:gridCol>
                  </a:tblGrid>
                  <a:tr h="314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solidFill>
                                <a:schemeClr val="tx1"/>
                              </a:solidFill>
                            </a:rPr>
                            <a:t>WELDABILITY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2339"/>
                      </a:ext>
                    </a:extLst>
                  </a:tr>
                  <a:tr h="53513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Type of welding: Tungsten inert gas welding(TIG)</a:t>
                          </a:r>
                          <a:endParaRPr lang="en-IN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115311"/>
                      </a:ext>
                    </a:extLst>
                  </a:tr>
                  <a:tr h="3147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Filler to be used:ER70S-2</a:t>
                          </a:r>
                          <a:endParaRPr lang="en-IN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98484"/>
                      </a:ext>
                    </a:extLst>
                  </a:tr>
                  <a:tr h="314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/>
                            <a:t>Force Calculations: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51366"/>
                      </a:ext>
                    </a:extLst>
                  </a:tr>
                  <a:tr h="644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dirty="0">
                              <a:latin typeface="+mn-lt"/>
                            </a:rPr>
                            <a:t>F =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IN" sz="14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=50 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𝑘𝑚𝑝h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endParaRPr lang="en-I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𝑑𝑇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=0.13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=275 </m:t>
                                </m:r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IN" sz="1400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193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880DB37-3AF6-495C-921D-82407EA033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296480"/>
                  </p:ext>
                </p:extLst>
              </p:nvPr>
            </p:nvGraphicFramePr>
            <p:xfrm>
              <a:off x="5350531" y="377287"/>
              <a:ext cx="2395728" cy="2124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5728">
                      <a:extLst>
                        <a:ext uri="{9D8B030D-6E8A-4147-A177-3AD203B41FA5}">
                          <a16:colId xmlns:a16="http://schemas.microsoft.com/office/drawing/2014/main" val="1473652523"/>
                        </a:ext>
                      </a:extLst>
                    </a:gridCol>
                  </a:tblGrid>
                  <a:tr h="314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solidFill>
                                <a:schemeClr val="tx1"/>
                              </a:solidFill>
                            </a:rPr>
                            <a:t>WELDABILITY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2339"/>
                      </a:ext>
                    </a:extLst>
                  </a:tr>
                  <a:tr h="53513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Type of welding: Tungsten inert gas welding(TIG)</a:t>
                          </a:r>
                          <a:endParaRPr lang="en-IN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115311"/>
                      </a:ext>
                    </a:extLst>
                  </a:tr>
                  <a:tr h="3147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Filler to be used:ER70S-2</a:t>
                          </a:r>
                          <a:endParaRPr lang="en-IN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98484"/>
                      </a:ext>
                    </a:extLst>
                  </a:tr>
                  <a:tr h="314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/>
                            <a:t>Force Calculations: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51366"/>
                      </a:ext>
                    </a:extLst>
                  </a:tr>
                  <a:tr h="644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4" t="-231132" r="-508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19356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653B6FF-B240-4217-9597-99D4037F4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07271"/>
              </p:ext>
            </p:extLst>
          </p:nvPr>
        </p:nvGraphicFramePr>
        <p:xfrm>
          <a:off x="2273377" y="4036519"/>
          <a:ext cx="228528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33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714151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0.5567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2.688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3070F35-5558-4F43-AA8F-32062B591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91154"/>
              </p:ext>
            </p:extLst>
          </p:nvPr>
        </p:nvGraphicFramePr>
        <p:xfrm>
          <a:off x="6854036" y="4028918"/>
          <a:ext cx="228528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33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714151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2.2308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F418903-47F2-42F6-AA16-5F8C2CECD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45075"/>
              </p:ext>
            </p:extLst>
          </p:nvPr>
        </p:nvGraphicFramePr>
        <p:xfrm>
          <a:off x="4553917" y="4028918"/>
          <a:ext cx="231302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03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722820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279646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1.5137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2.88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EA2ADE-5497-406F-BAD4-7FB31E642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4237"/>
              </p:ext>
            </p:extLst>
          </p:nvPr>
        </p:nvGraphicFramePr>
        <p:xfrm>
          <a:off x="5186" y="4032584"/>
          <a:ext cx="2267473" cy="613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888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708585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308773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300826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0.64844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.462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7F209A3-C6F2-4F0D-8631-B21E42651041}"/>
              </a:ext>
            </a:extLst>
          </p:cNvPr>
          <p:cNvGrpSpPr/>
          <p:nvPr/>
        </p:nvGrpSpPr>
        <p:grpSpPr>
          <a:xfrm>
            <a:off x="0" y="2505767"/>
            <a:ext cx="9135122" cy="1515512"/>
            <a:chOff x="0" y="2505767"/>
            <a:chExt cx="9135122" cy="15155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9B0570-EA26-4B9A-A7C9-6AB2BCB4D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07044"/>
              <a:ext cx="2264499" cy="1513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3D0A86-F022-4A70-AABF-FA1700D3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95" y="2514645"/>
              <a:ext cx="2279488" cy="15066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695D28-C1A0-44F0-9D15-9CCA633C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222" y="2505767"/>
              <a:ext cx="2273900" cy="15155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FB5097-64FF-4FFF-B3A7-48E4FE04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917" y="2505767"/>
              <a:ext cx="2295266" cy="15155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D20C32B-B1EE-48A4-A4C8-764B0A899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45396"/>
              </p:ext>
            </p:extLst>
          </p:nvPr>
        </p:nvGraphicFramePr>
        <p:xfrm>
          <a:off x="1026797" y="6245869"/>
          <a:ext cx="226688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359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688528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0.71718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IN" sz="1400" dirty="0"/>
                        <a:t>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5C54D4-EA82-4FBF-9459-E1DA2B363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056239"/>
              </p:ext>
            </p:extLst>
          </p:nvPr>
        </p:nvGraphicFramePr>
        <p:xfrm>
          <a:off x="4397111" y="4643604"/>
          <a:ext cx="1387993" cy="2215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93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</a:tblGrid>
              <a:tr h="716101">
                <a:tc>
                  <a:txBody>
                    <a:bodyPr/>
                    <a:lstStyle/>
                    <a:p>
                      <a:pPr algn="ctr"/>
                      <a:r>
                        <a:rPr kumimoji="0" lang="en-IN" sz="13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</a:p>
                    <a:p>
                      <a:pPr algn="ctr"/>
                      <a:r>
                        <a:rPr kumimoji="0" lang="en-IN" sz="13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Knuckle</a:t>
                      </a:r>
                      <a:endParaRPr lang="en-IN" sz="136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99905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3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F: 0.41254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  <a:tr h="299905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3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R: 0.07325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11336"/>
                  </a:ext>
                </a:extLst>
              </a:tr>
              <a:tr h="299905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36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FOS: </a:t>
                      </a:r>
                      <a:endParaRPr lang="en-IN" sz="136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136413"/>
                  </a:ext>
                </a:extLst>
              </a:tr>
              <a:tr h="299905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60" dirty="0"/>
                        <a:t>F: 1.806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13694"/>
                  </a:ext>
                </a:extLst>
              </a:tr>
              <a:tr h="299905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60" dirty="0"/>
                        <a:t>R: 2.04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0923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D8815CB-28A1-4E4F-B5CF-1EDD6F0C9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25801"/>
              </p:ext>
            </p:extLst>
          </p:nvPr>
        </p:nvGraphicFramePr>
        <p:xfrm>
          <a:off x="6984271" y="6245869"/>
          <a:ext cx="216555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47">
                  <a:extLst>
                    <a:ext uri="{9D8B030D-6E8A-4147-A177-3AD203B41FA5}">
                      <a16:colId xmlns:a16="http://schemas.microsoft.com/office/drawing/2014/main" val="1387995190"/>
                    </a:ext>
                  </a:extLst>
                </a:gridCol>
                <a:gridCol w="635006">
                  <a:extLst>
                    <a:ext uri="{9D8B030D-6E8A-4147-A177-3AD203B41FA5}">
                      <a16:colId xmlns:a16="http://schemas.microsoft.com/office/drawing/2014/main" val="3028396507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Max. Deformation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522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0.20192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2.13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7516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42F99F27-5F9C-4A93-9DC8-88C9AF235ACF}"/>
              </a:ext>
            </a:extLst>
          </p:cNvPr>
          <p:cNvGrpSpPr/>
          <p:nvPr/>
        </p:nvGrpSpPr>
        <p:grpSpPr>
          <a:xfrm>
            <a:off x="5180" y="4653720"/>
            <a:ext cx="6979091" cy="2211238"/>
            <a:chOff x="0" y="4648042"/>
            <a:chExt cx="6979091" cy="221123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C212EAC-C373-4016-8F19-FFB75D27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52480"/>
              <a:ext cx="1015476" cy="220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F70199-944B-421F-BCC0-8B54C865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3" r="14470"/>
            <a:stretch/>
          </p:blipFill>
          <p:spPr>
            <a:xfrm>
              <a:off x="5788447" y="4649357"/>
              <a:ext cx="1190644" cy="220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2719E7F-C722-4FA0-9928-037D3582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811" y="4648042"/>
              <a:ext cx="1088813" cy="22083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EC0F357-2E2D-44F0-BD76-9AB63D6F1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719325"/>
              </p:ext>
            </p:extLst>
          </p:nvPr>
        </p:nvGraphicFramePr>
        <p:xfrm>
          <a:off x="-1754" y="2202244"/>
          <a:ext cx="534514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77">
                  <a:extLst>
                    <a:ext uri="{9D8B030D-6E8A-4147-A177-3AD203B41FA5}">
                      <a16:colId xmlns:a16="http://schemas.microsoft.com/office/drawing/2014/main" val="2734789890"/>
                    </a:ext>
                  </a:extLst>
                </a:gridCol>
                <a:gridCol w="1735944">
                  <a:extLst>
                    <a:ext uri="{9D8B030D-6E8A-4147-A177-3AD203B41FA5}">
                      <a16:colId xmlns:a16="http://schemas.microsoft.com/office/drawing/2014/main" val="677532041"/>
                    </a:ext>
                  </a:extLst>
                </a:gridCol>
                <a:gridCol w="2514627">
                  <a:extLst>
                    <a:ext uri="{9D8B030D-6E8A-4147-A177-3AD203B41FA5}">
                      <a16:colId xmlns:a16="http://schemas.microsoft.com/office/drawing/2014/main" val="118900581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+mn-lt"/>
                        </a:rPr>
                        <a:t>CAE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Details</a:t>
                      </a:r>
                      <a:endParaRPr lang="en-IN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+mn-lt"/>
                        </a:rPr>
                        <a:t>Solver used : ANSYS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aseline="0" dirty="0">
                          <a:solidFill>
                            <a:schemeClr val="bg1"/>
                          </a:solidFill>
                          <a:latin typeface="+mn-lt"/>
                        </a:rPr>
                        <a:t>3D </a:t>
                      </a:r>
                      <a:r>
                        <a:rPr lang="en-IN" sz="1400" dirty="0">
                          <a:solidFill>
                            <a:schemeClr val="bg1"/>
                          </a:solidFill>
                          <a:latin typeface="+mn-lt"/>
                        </a:rPr>
                        <a:t>Mesh</a:t>
                      </a:r>
                      <a:r>
                        <a:rPr lang="en-IN" sz="1400" baseline="0" dirty="0">
                          <a:solidFill>
                            <a:schemeClr val="bg1"/>
                          </a:solidFill>
                          <a:latin typeface="+mn-lt"/>
                        </a:rPr>
                        <a:t> in Solid Components</a:t>
                      </a:r>
                      <a:endParaRPr lang="en-IN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7867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54EC763-2E86-44F5-9C8C-562A8998D20D}"/>
              </a:ext>
            </a:extLst>
          </p:cNvPr>
          <p:cNvSpPr/>
          <p:nvPr/>
        </p:nvSpPr>
        <p:spPr>
          <a:xfrm>
            <a:off x="67859" y="2598033"/>
            <a:ext cx="355107" cy="337352"/>
          </a:xfrm>
          <a:prstGeom prst="ellipse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7EF75B-2CA6-4FAF-9C7D-E3A0B4ED8246}"/>
              </a:ext>
            </a:extLst>
          </p:cNvPr>
          <p:cNvSpPr/>
          <p:nvPr/>
        </p:nvSpPr>
        <p:spPr>
          <a:xfrm>
            <a:off x="2322604" y="2598033"/>
            <a:ext cx="355107" cy="337352"/>
          </a:xfrm>
          <a:prstGeom prst="ellipse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41303B-3E9B-401C-9688-3BC9D4B90520}"/>
              </a:ext>
            </a:extLst>
          </p:cNvPr>
          <p:cNvSpPr/>
          <p:nvPr/>
        </p:nvSpPr>
        <p:spPr>
          <a:xfrm>
            <a:off x="4628105" y="2598033"/>
            <a:ext cx="355107" cy="337352"/>
          </a:xfrm>
          <a:prstGeom prst="ellipse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1D88D4-0AF1-443D-83C4-9F60C3DE57EA}"/>
              </a:ext>
            </a:extLst>
          </p:cNvPr>
          <p:cNvSpPr/>
          <p:nvPr/>
        </p:nvSpPr>
        <p:spPr>
          <a:xfrm>
            <a:off x="6984271" y="2598033"/>
            <a:ext cx="355107" cy="337352"/>
          </a:xfrm>
          <a:prstGeom prst="ellipse">
            <a:avLst/>
          </a:prstGeom>
          <a:solidFill>
            <a:srgbClr val="FFC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2B86FD3-78B6-491A-9EC6-42C54F716A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4DFAD-E62E-4B5E-B825-D76982B647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2520" b="6146"/>
          <a:stretch/>
        </p:blipFill>
        <p:spPr>
          <a:xfrm>
            <a:off x="7753395" y="376779"/>
            <a:ext cx="1381583" cy="2118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774A53-9D0A-4E9D-8D57-055869145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3564" y="4639074"/>
            <a:ext cx="2150435" cy="1600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FEEBF-F897-4126-A54D-10FB541520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05" y="4647397"/>
            <a:ext cx="1730246" cy="1584736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D29DE-DC59-4279-A134-93329D5B999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641" t="7401" r="1170"/>
          <a:stretch/>
        </p:blipFill>
        <p:spPr>
          <a:xfrm>
            <a:off x="1024851" y="4652482"/>
            <a:ext cx="2267473" cy="159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7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F75D7-FE86-4DA9-9584-32F5FB89B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482" y="2576974"/>
            <a:ext cx="2264400" cy="158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936B5-2222-495F-99E5-731A0AC0B73C}"/>
              </a:ext>
            </a:extLst>
          </p:cNvPr>
          <p:cNvSpPr txBox="1"/>
          <p:nvPr/>
        </p:nvSpPr>
        <p:spPr>
          <a:xfrm>
            <a:off x="1" y="1468"/>
            <a:ext cx="9152880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5: </a:t>
            </a:r>
            <a:r>
              <a:rPr lang="en-US" b="1" dirty="0">
                <a:solidFill>
                  <a:prstClr val="white"/>
                </a:solidFill>
              </a:rPr>
              <a:t>SUSPENSION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0F1B33-07E5-4241-B571-FA5482CB3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0987"/>
              </p:ext>
            </p:extLst>
          </p:nvPr>
        </p:nvGraphicFramePr>
        <p:xfrm>
          <a:off x="0" y="373920"/>
          <a:ext cx="4575218" cy="648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7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SPECIFICATIONS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0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039" marR="80039" marT="40019" marB="400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REAR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FRONT 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REAR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Suspension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A-arms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H-arms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 A-arms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Modified</a:t>
                      </a:r>
                      <a:r>
                        <a:rPr lang="en-US" sz="1400" baseline="0" dirty="0"/>
                        <a:t> A-</a:t>
                      </a:r>
                      <a:r>
                        <a:rPr lang="en-US" sz="1400" dirty="0"/>
                        <a:t>arms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Mass Distribution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92.5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157.5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84.73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215.26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Sprung Mass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185 Kg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230 kg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Un-sprung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Mass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kg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 kg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Camber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Caster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11.26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0 </a:t>
                      </a:r>
                      <a:endParaRPr lang="en-US" sz="1400" dirty="0"/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KPI</a:t>
                      </a:r>
                      <a:endParaRPr lang="en-US" sz="14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6.64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8.95</a:t>
                      </a:r>
                      <a:r>
                        <a:rPr lang="en-IN" sz="1400" u="none" strike="noStrike" dirty="0">
                          <a:effectLst/>
                        </a:rPr>
                        <a:t>°</a:t>
                      </a:r>
                      <a:endParaRPr lang="en-US" sz="1400" dirty="0"/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Motion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Ratio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0.65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0.65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Roll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Centre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6.95”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7.24”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9.52”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7.8”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Scrub Radius (mm) 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41.17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32.23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Suspension Travel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Jounce = 6”</a:t>
                      </a:r>
                    </a:p>
                    <a:p>
                      <a:pPr algn="ctr"/>
                      <a:r>
                        <a:rPr lang="en-US" sz="1400" dirty="0"/>
                        <a:t>Rebound</a:t>
                      </a:r>
                      <a:r>
                        <a:rPr lang="en-US" sz="1400" baseline="0" dirty="0"/>
                        <a:t> = 3”</a:t>
                      </a:r>
                      <a:endParaRPr lang="en-US" sz="1400" dirty="0"/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Jounce</a:t>
                      </a:r>
                      <a:r>
                        <a:rPr lang="en-US" sz="1400" baseline="0" dirty="0"/>
                        <a:t> = 6”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Rebound</a:t>
                      </a:r>
                      <a:r>
                        <a:rPr lang="en-US" sz="1400" baseline="0" dirty="0"/>
                        <a:t> = </a:t>
                      </a:r>
                      <a:r>
                        <a:rPr lang="en-US" sz="1400" dirty="0"/>
                        <a:t>2”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Spring Stiffness(N/mm)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22</a:t>
                      </a:r>
                      <a:endParaRPr lang="en-US" sz="1400" dirty="0"/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Progressive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Ride Rate (N/mm)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17.68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22.73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6.54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24.80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CG Height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21”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24”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Desired Natural Frequency (Hz)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1.55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1.76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3.12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Damping Ratio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Damping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Stroke (mm)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114.3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114.3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Damping Value@0.3m/s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43.18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65.80</a:t>
                      </a:r>
                    </a:p>
                  </a:txBody>
                  <a:tcPr marL="35128" marR="35128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43.65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72.71</a:t>
                      </a:r>
                    </a:p>
                  </a:txBody>
                  <a:tcPr marL="46837" marR="46837" marT="23418" marB="23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8A6152-21E3-4D36-B5E4-FD7B8C3FD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14421"/>
              </p:ext>
            </p:extLst>
          </p:nvPr>
        </p:nvGraphicFramePr>
        <p:xfrm>
          <a:off x="4572001" y="5732132"/>
          <a:ext cx="4571999" cy="1125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19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IMPROVEMENTS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94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1. Customized spring design.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194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</a:t>
                      </a:r>
                      <a:r>
                        <a:rPr lang="en-IN" sz="1400" dirty="0"/>
                        <a:t>. Dynamic analysis in </a:t>
                      </a:r>
                      <a:r>
                        <a:rPr lang="en-IN" sz="1400" dirty="0" err="1"/>
                        <a:t>hypermesh</a:t>
                      </a:r>
                      <a:r>
                        <a:rPr lang="en-IN" sz="1400" dirty="0"/>
                        <a:t>.</a:t>
                      </a:r>
                      <a:endParaRPr lang="en-US" sz="14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1D2DCB-2AE2-411A-BB73-69D201A1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81" y="4172670"/>
            <a:ext cx="2262665" cy="1566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D0A50-108A-4AA7-85B7-54E26480F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46" y="4173040"/>
            <a:ext cx="2299854" cy="1559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6C28C-F67E-465B-8001-3C62B091D6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095701">
            <a:off x="4771479" y="1306993"/>
            <a:ext cx="1824806" cy="1261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48D37-6C66-4E63-B2F7-E8A4BBE0F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79" y="383519"/>
            <a:ext cx="1894620" cy="990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66573-C942-458E-93FA-AA238AA76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6" y="382091"/>
            <a:ext cx="749730" cy="991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B288AF-DEB5-4193-A1EE-33E9AED71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25" y="382123"/>
            <a:ext cx="1917577" cy="9939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9B953BD-DD8C-49D9-AEB8-BE631FAC36B3}"/>
              </a:ext>
            </a:extLst>
          </p:cNvPr>
          <p:cNvGrpSpPr/>
          <p:nvPr/>
        </p:nvGrpSpPr>
        <p:grpSpPr>
          <a:xfrm>
            <a:off x="6834666" y="1373708"/>
            <a:ext cx="2318215" cy="1210155"/>
            <a:chOff x="7222171" y="1134753"/>
            <a:chExt cx="2313588" cy="12101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99ED75-42A4-47D3-B420-5AE00DE1A976}"/>
                </a:ext>
              </a:extLst>
            </p:cNvPr>
            <p:cNvGrpSpPr/>
            <p:nvPr/>
          </p:nvGrpSpPr>
          <p:grpSpPr>
            <a:xfrm>
              <a:off x="7226425" y="1134753"/>
              <a:ext cx="2309334" cy="1210155"/>
              <a:chOff x="6834666" y="1373709"/>
              <a:chExt cx="2309334" cy="121015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91C1578-F5FB-4504-BBC7-CC3B15483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94" b="9927"/>
              <a:stretch/>
            </p:blipFill>
            <p:spPr>
              <a:xfrm rot="16200000">
                <a:off x="7040467" y="1167909"/>
                <a:ext cx="1203266" cy="1614867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A92946-8A9F-4E79-A8B6-B63FA918F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35268" y="1373711"/>
                <a:ext cx="7415" cy="119646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B02362E-EA80-43E2-BF3F-74C46302A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2683" y="1373709"/>
                <a:ext cx="2301317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706588-A252-4016-BA9C-264427FC4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6585" y="1387400"/>
                <a:ext cx="7415" cy="119646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057B41-8D27-4FF4-9752-5D3240A3E5B1}"/>
                </a:ext>
              </a:extLst>
            </p:cNvPr>
            <p:cNvCxnSpPr>
              <a:cxnSpLocks/>
            </p:cNvCxnSpPr>
            <p:nvPr/>
          </p:nvCxnSpPr>
          <p:spPr>
            <a:xfrm>
              <a:off x="7222171" y="2331218"/>
              <a:ext cx="2313588" cy="29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770EEC-C461-4818-9EAE-45A023A5B3C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F64D4-B116-41FF-9331-D667C3A998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26" y="1380723"/>
            <a:ext cx="686831" cy="1185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2CDBE-EDF5-4340-973E-236356B27B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06" y="2566294"/>
            <a:ext cx="2291097" cy="1595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4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0589F0-6DF5-4B88-BFC1-25145831CF08}"/>
              </a:ext>
            </a:extLst>
          </p:cNvPr>
          <p:cNvSpPr txBox="1"/>
          <p:nvPr/>
        </p:nvSpPr>
        <p:spPr>
          <a:xfrm>
            <a:off x="0" y="146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6: </a:t>
            </a:r>
            <a:r>
              <a:rPr lang="en-US" b="1" dirty="0">
                <a:solidFill>
                  <a:prstClr val="white"/>
                </a:solidFill>
              </a:rPr>
              <a:t>BRAKES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4A37FC-7107-45E2-8ECB-9F4F98749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13536"/>
              </p:ext>
            </p:extLst>
          </p:nvPr>
        </p:nvGraphicFramePr>
        <p:xfrm>
          <a:off x="-1196" y="369332"/>
          <a:ext cx="5018898" cy="64959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62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SPECIFICATIONS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Pedal Force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400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400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Pedal Ratio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8:1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6:1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Master Cylinder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(Bore Size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X Stroke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19.05 x 25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mm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17.05 x 25 mm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Brake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Caliper Cylinder</a:t>
                      </a:r>
                    </a:p>
                    <a:p>
                      <a:pPr algn="ct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(Bore Size X Nos.)</a:t>
                      </a:r>
                      <a:endParaRPr lang="en-US" sz="14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31.75 x 2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mm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31.75 x 2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mm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Caliper Piston Area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791.73 </a:t>
                      </a:r>
                      <a:r>
                        <a:rPr lang="en-IN" sz="1400" kern="1200" dirty="0">
                          <a:effectLst/>
                        </a:rPr>
                        <a:t>mm</a:t>
                      </a:r>
                      <a:r>
                        <a:rPr lang="en-IN" sz="1400" kern="1200" baseline="30000" dirty="0">
                          <a:effectLst/>
                        </a:rPr>
                        <a:t>2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791.73 </a:t>
                      </a:r>
                      <a:r>
                        <a:rPr lang="en-IN" sz="1400" kern="1200" dirty="0">
                          <a:effectLst/>
                        </a:rPr>
                        <a:t>mm</a:t>
                      </a:r>
                      <a:r>
                        <a:rPr lang="en-IN" sz="1400" kern="1200" baseline="30000" dirty="0">
                          <a:effectLst/>
                        </a:rPr>
                        <a:t>2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Caliper Pad Area</a:t>
                      </a:r>
                      <a:endParaRPr lang="en-US" sz="14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1372.81 </a:t>
                      </a:r>
                      <a:r>
                        <a:rPr lang="en-IN" sz="1400" kern="1200" dirty="0">
                          <a:effectLst/>
                        </a:rPr>
                        <a:t>mm</a:t>
                      </a:r>
                      <a:r>
                        <a:rPr lang="en-IN" sz="1400" kern="1200" baseline="30000" dirty="0">
                          <a:effectLst/>
                        </a:rPr>
                        <a:t>2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320.7 </a:t>
                      </a:r>
                      <a:r>
                        <a:rPr lang="en-IN" sz="1400" kern="1200" dirty="0">
                          <a:effectLst/>
                        </a:rPr>
                        <a:t>mm</a:t>
                      </a:r>
                      <a:r>
                        <a:rPr lang="en-IN" sz="1400" kern="1200" baseline="30000" dirty="0">
                          <a:effectLst/>
                        </a:rPr>
                        <a:t>2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Brake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Pad Friction Coeff.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27000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0.45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0.45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Brake Fluid </a:t>
                      </a:r>
                      <a:endParaRPr lang="en-US" sz="14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DOT 3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DOT</a:t>
                      </a:r>
                      <a:r>
                        <a:rPr lang="en-US" sz="1400" baseline="0" dirty="0"/>
                        <a:t> 3</a:t>
                      </a:r>
                      <a:endParaRPr lang="en-US" sz="1400" dirty="0"/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Effective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Radius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0.075 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0.05287 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Torque Front Required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244.653 Nm</a:t>
                      </a:r>
                      <a:endParaRPr lang="en-US" sz="1400" dirty="0"/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334.9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Torque Rear Required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149.352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172.47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Torque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Front Available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335.306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398.24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Torque Rear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Available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204.693 Nm</a:t>
                      </a:r>
                      <a:endParaRPr lang="en-US" sz="1400" dirty="0"/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214.44 Nm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Stopping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Distance 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8.99 m 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9.44 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Force Required By Calipers (Front)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837.568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1249.245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Force Required By Calipers (Rear)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511.306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658.913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Dynamic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Load Transfer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771.44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783.92 N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Static Roll Radius (Tyre)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11.5’’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11.5’’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Pedal Travel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200 mm</a:t>
                      </a:r>
                      <a:endParaRPr lang="en-US" sz="1400" dirty="0"/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 mm</a:t>
                      </a:r>
                    </a:p>
                  </a:txBody>
                  <a:tcPr marL="54665" marR="54665" marT="27332" marB="27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179479-6CE3-4060-91CE-D03501E75D8B}"/>
              </a:ext>
            </a:extLst>
          </p:cNvPr>
          <p:cNvSpPr txBox="1"/>
          <p:nvPr/>
        </p:nvSpPr>
        <p:spPr>
          <a:xfrm>
            <a:off x="5019582" y="4985428"/>
            <a:ext cx="2079639" cy="306047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Thermal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C93C5-5DD8-49F9-95BC-6138598DB466}"/>
              </a:ext>
            </a:extLst>
          </p:cNvPr>
          <p:cNvSpPr txBox="1"/>
          <p:nvPr/>
        </p:nvSpPr>
        <p:spPr>
          <a:xfrm>
            <a:off x="5019582" y="2586456"/>
            <a:ext cx="4124255" cy="307777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Front Rear Split Brake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D42F7-38E8-42BA-996D-0468236DE170}"/>
              </a:ext>
            </a:extLst>
          </p:cNvPr>
          <p:cNvSpPr txBox="1"/>
          <p:nvPr/>
        </p:nvSpPr>
        <p:spPr>
          <a:xfrm>
            <a:off x="7099924" y="375952"/>
            <a:ext cx="2036474" cy="630000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Velocity v/s Stopping time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53A7E-49F0-4194-889C-CCEA2EED7D7F}"/>
              </a:ext>
            </a:extLst>
          </p:cNvPr>
          <p:cNvSpPr txBox="1"/>
          <p:nvPr/>
        </p:nvSpPr>
        <p:spPr>
          <a:xfrm>
            <a:off x="5012144" y="376553"/>
            <a:ext cx="2087780" cy="630000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Velocity v/s Stopping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47C85B-A066-4EEF-A30E-F5A398F44B9D}"/>
              </a:ext>
            </a:extLst>
          </p:cNvPr>
          <p:cNvSpPr txBox="1"/>
          <p:nvPr/>
        </p:nvSpPr>
        <p:spPr>
          <a:xfrm>
            <a:off x="7094142" y="4985427"/>
            <a:ext cx="2049858" cy="307777"/>
          </a:xfrm>
          <a:prstGeom prst="rect">
            <a:avLst/>
          </a:prstGeom>
          <a:solidFill>
            <a:srgbClr val="2E75B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Stress Analysis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AA29C61-1459-44D6-9342-0EF3DB4A334D}"/>
              </a:ext>
            </a:extLst>
          </p:cNvPr>
          <p:cNvGrpSpPr/>
          <p:nvPr/>
        </p:nvGrpSpPr>
        <p:grpSpPr>
          <a:xfrm>
            <a:off x="5028460" y="2903597"/>
            <a:ext cx="4109210" cy="2081426"/>
            <a:chOff x="5010096" y="3072279"/>
            <a:chExt cx="4118696" cy="19061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28C836-1602-4236-B1F7-C31F3531C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096" y="3072279"/>
              <a:ext cx="4118696" cy="190612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C8472B-680A-4380-85C0-82316F6745E4}"/>
                </a:ext>
              </a:extLst>
            </p:cNvPr>
            <p:cNvCxnSpPr>
              <a:cxnSpLocks/>
            </p:cNvCxnSpPr>
            <p:nvPr/>
          </p:nvCxnSpPr>
          <p:spPr>
            <a:xfrm>
              <a:off x="5958840" y="3205480"/>
              <a:ext cx="203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FAE061-B146-4B92-8983-EB6388871DDE}"/>
                </a:ext>
              </a:extLst>
            </p:cNvPr>
            <p:cNvCxnSpPr>
              <a:cxnSpLocks/>
            </p:cNvCxnSpPr>
            <p:nvPr/>
          </p:nvCxnSpPr>
          <p:spPr>
            <a:xfrm>
              <a:off x="6151880" y="3210560"/>
              <a:ext cx="0" cy="1219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A3BDA6-DD52-4EF5-B02C-E9AF769EC7E3}"/>
                </a:ext>
              </a:extLst>
            </p:cNvPr>
            <p:cNvCxnSpPr>
              <a:cxnSpLocks/>
            </p:cNvCxnSpPr>
            <p:nvPr/>
          </p:nvCxnSpPr>
          <p:spPr>
            <a:xfrm>
              <a:off x="5958840" y="4429760"/>
              <a:ext cx="1981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89782D-A8E7-4F68-A00D-22358C68780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480" y="3246120"/>
              <a:ext cx="38205" cy="10718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A941D29-4F1D-48C6-9ED5-3C8F71B35FAA}"/>
                </a:ext>
              </a:extLst>
            </p:cNvPr>
            <p:cNvCxnSpPr>
              <a:cxnSpLocks/>
            </p:cNvCxnSpPr>
            <p:nvPr/>
          </p:nvCxnSpPr>
          <p:spPr>
            <a:xfrm>
              <a:off x="6156960" y="3607195"/>
              <a:ext cx="8331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ECBC7D-6226-441F-81B9-61B0BD15C86A}"/>
                </a:ext>
              </a:extLst>
            </p:cNvPr>
            <p:cNvCxnSpPr>
              <a:cxnSpLocks/>
            </p:cNvCxnSpPr>
            <p:nvPr/>
          </p:nvCxnSpPr>
          <p:spPr>
            <a:xfrm>
              <a:off x="6990080" y="4226955"/>
              <a:ext cx="10796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A6929-D694-4DFF-A752-7AE24E61790B}"/>
                </a:ext>
              </a:extLst>
            </p:cNvPr>
            <p:cNvCxnSpPr>
              <a:cxnSpLocks/>
            </p:cNvCxnSpPr>
            <p:nvPr/>
          </p:nvCxnSpPr>
          <p:spPr>
            <a:xfrm>
              <a:off x="8069685" y="4318000"/>
              <a:ext cx="4013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AD7DE74-4DC2-445C-9A34-1E2711AF010C}"/>
                </a:ext>
              </a:extLst>
            </p:cNvPr>
            <p:cNvCxnSpPr>
              <a:cxnSpLocks/>
            </p:cNvCxnSpPr>
            <p:nvPr/>
          </p:nvCxnSpPr>
          <p:spPr>
            <a:xfrm>
              <a:off x="8031479" y="3251200"/>
              <a:ext cx="5626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17F50-1DE1-4130-9567-C8DF91C0867E}"/>
                </a:ext>
              </a:extLst>
            </p:cNvPr>
            <p:cNvCxnSpPr>
              <a:cxnSpLocks/>
            </p:cNvCxnSpPr>
            <p:nvPr/>
          </p:nvCxnSpPr>
          <p:spPr>
            <a:xfrm>
              <a:off x="6990080" y="3607137"/>
              <a:ext cx="0" cy="1927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9751BDF-7557-4AB3-863C-A0C964284773}"/>
                </a:ext>
              </a:extLst>
            </p:cNvPr>
            <p:cNvCxnSpPr>
              <a:cxnSpLocks/>
            </p:cNvCxnSpPr>
            <p:nvPr/>
          </p:nvCxnSpPr>
          <p:spPr>
            <a:xfrm>
              <a:off x="6990080" y="4094480"/>
              <a:ext cx="0" cy="1324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F7730AF-0771-487C-A00C-B398E4B0A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9924" y="1004344"/>
            <a:ext cx="2036227" cy="1572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4A8054-A749-4B1A-B748-A11E95E09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8460" y="1010476"/>
            <a:ext cx="2071464" cy="15656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90D32CA-4DAD-42A5-B5EB-3232AAC56A27}"/>
              </a:ext>
            </a:extLst>
          </p:cNvPr>
          <p:cNvGrpSpPr/>
          <p:nvPr/>
        </p:nvGrpSpPr>
        <p:grpSpPr>
          <a:xfrm>
            <a:off x="5012143" y="5284383"/>
            <a:ext cx="4131857" cy="1587348"/>
            <a:chOff x="5012143" y="5284383"/>
            <a:chExt cx="4131857" cy="15873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E564F6F-75D5-456C-8D4E-99C20B96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259" y="5298114"/>
              <a:ext cx="695256" cy="15496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FD3B6D-7ACB-485B-A078-DD4CD32FB80F}"/>
                </a:ext>
              </a:extLst>
            </p:cNvPr>
            <p:cNvGrpSpPr/>
            <p:nvPr/>
          </p:nvGrpSpPr>
          <p:grpSpPr>
            <a:xfrm>
              <a:off x="5012143" y="5284383"/>
              <a:ext cx="4131857" cy="1574084"/>
              <a:chOff x="5012143" y="5284383"/>
              <a:chExt cx="4131857" cy="1574084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DB6E1E-2F5B-4658-A8A0-6E03AE124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403" y="5284383"/>
                <a:ext cx="0" cy="157361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DB8813A-DF07-48DB-A531-D778CDA4A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2143" y="6858467"/>
                <a:ext cx="2092275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28CFDE8-8A4A-4630-86AF-74E90E2BB5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9665" y="6858000"/>
                <a:ext cx="2064335" cy="46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D2DD0F5-A9BD-44BA-A46E-8E2F0346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987" y="5298440"/>
              <a:ext cx="1360800" cy="155539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05EBBC-85CB-41C9-B8EE-6E2382F3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73087" y="5298115"/>
              <a:ext cx="1360800" cy="1547333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159AD-07AA-41ED-BF59-CABC167C6CC9}"/>
                </a:ext>
              </a:extLst>
            </p:cNvPr>
            <p:cNvCxnSpPr>
              <a:cxnSpLocks/>
            </p:cNvCxnSpPr>
            <p:nvPr/>
          </p:nvCxnSpPr>
          <p:spPr>
            <a:xfrm>
              <a:off x="7090022" y="5298115"/>
              <a:ext cx="0" cy="157361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58641D-DBC7-448B-85A0-619BDEF8A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722" y="5298114"/>
              <a:ext cx="745482" cy="1549186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77C8CBE-71FC-46FA-8B0D-2C2DD82D1D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6E3059-D473-4EDE-8242-962ED430D8D4}"/>
              </a:ext>
            </a:extLst>
          </p:cNvPr>
          <p:cNvSpPr txBox="1"/>
          <p:nvPr/>
        </p:nvSpPr>
        <p:spPr>
          <a:xfrm>
            <a:off x="0" y="1468"/>
            <a:ext cx="9142802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7: </a:t>
            </a:r>
            <a:r>
              <a:rPr lang="en-US" b="1" dirty="0">
                <a:solidFill>
                  <a:prstClr val="white"/>
                </a:solidFill>
              </a:rPr>
              <a:t>STEERING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D326AF-8CF9-401C-B1AB-6CDC5B409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62184"/>
              </p:ext>
            </p:extLst>
          </p:nvPr>
        </p:nvGraphicFramePr>
        <p:xfrm>
          <a:off x="0" y="369331"/>
          <a:ext cx="487431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SPECIFICATION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Steering System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 steer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Over steer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Steering Geometry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Ackerman 79%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Ackerman 63%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Inner/Outer Angle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48.66/27.7 (deg)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49.47/38.61 (deg)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Turning Radius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m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1.468 m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Steering Gear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Rack and pinion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Rack and pinion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Drive Type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CHD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CHD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End To End Travel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64 mm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76</a:t>
                      </a:r>
                      <a:r>
                        <a:rPr lang="en-US" sz="1400" baseline="0" dirty="0"/>
                        <a:t> mm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Turns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Lock To Lock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 turns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 turns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Steerin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g Ratio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49.23 mm/rev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59.37 mm/rev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IBJ/OBJ Centre Distance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220.0/501.55 mm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235.2/569.45 </a:t>
                      </a:r>
                      <a:r>
                        <a:rPr lang="en-IN" sz="1400" dirty="0"/>
                        <a:t>mm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Tie Rod Length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12.1 in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14.5</a:t>
                      </a:r>
                      <a:r>
                        <a:rPr lang="en-IN" sz="1400" dirty="0"/>
                        <a:t> in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Rack Length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17.323 in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0" dirty="0"/>
                        <a:t>17 </a:t>
                      </a:r>
                      <a:r>
                        <a:rPr lang="en-IN" sz="1400" dirty="0"/>
                        <a:t>in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Column Type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Column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Column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Power Assist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Steering Wheel Diameter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 mm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250 mm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Steering Wheel Torque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 – 4.1 Nm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2.8 – 5.9</a:t>
                      </a:r>
                      <a:r>
                        <a:rPr lang="en-US" sz="1400" baseline="0" dirty="0"/>
                        <a:t> </a:t>
                      </a:r>
                      <a:r>
                        <a:rPr lang="en-IN" sz="1400" dirty="0"/>
                        <a:t> Nm</a:t>
                      </a:r>
                      <a:endParaRPr lang="en-US" sz="14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535098-540D-4FB8-BC84-E941B5B0F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68984"/>
              </p:ext>
            </p:extLst>
          </p:nvPr>
        </p:nvGraphicFramePr>
        <p:xfrm>
          <a:off x="1198" y="5552661"/>
          <a:ext cx="4873116" cy="1303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487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IMPROVEMENTS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53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400" dirty="0"/>
                        <a:t>Improvement</a:t>
                      </a:r>
                      <a:r>
                        <a:rPr lang="en-IN" sz="1400" baseline="0" dirty="0"/>
                        <a:t> in Ackerman percentage to reduce slip angle.     </a:t>
                      </a:r>
                      <a:endParaRPr lang="en-IN" sz="1400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93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en-IN" sz="1400" dirty="0"/>
                        <a:t>Reduction in steering effort by optimizing geometry and reduction weight.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8709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479EA5-FA2F-4797-8C4E-236FD523E96A}"/>
              </a:ext>
            </a:extLst>
          </p:cNvPr>
          <p:cNvSpPr/>
          <p:nvPr/>
        </p:nvSpPr>
        <p:spPr>
          <a:xfrm>
            <a:off x="4874312" y="6548765"/>
            <a:ext cx="4261860" cy="307777"/>
          </a:xfrm>
          <a:prstGeom prst="rect">
            <a:avLst/>
          </a:prstGeom>
          <a:solidFill>
            <a:srgbClr val="FFCB25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>
                <a:solidFill>
                  <a:schemeClr val="tx1"/>
                </a:solidFill>
              </a:rPr>
              <a:t>Ackerman Percent V/s Rack Travel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0F823-1F11-4154-B98E-51F8C00A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883189" y="379484"/>
            <a:ext cx="2783493" cy="1825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C1513D-AFC3-43C5-B77F-BBEDDE2F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58" y="375692"/>
            <a:ext cx="1455423" cy="1551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855823-3502-4BAC-AF32-353565DB3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14" y="4462399"/>
            <a:ext cx="4256667" cy="2077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C1416B-35B5-4504-B552-B2DB90985AFF}"/>
              </a:ext>
            </a:extLst>
          </p:cNvPr>
          <p:cNvSpPr/>
          <p:nvPr/>
        </p:nvSpPr>
        <p:spPr>
          <a:xfrm>
            <a:off x="4870315" y="4151666"/>
            <a:ext cx="4269544" cy="307777"/>
          </a:xfrm>
          <a:prstGeom prst="rect">
            <a:avLst/>
          </a:prstGeom>
          <a:solidFill>
            <a:srgbClr val="FFCB25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>
                <a:solidFill>
                  <a:schemeClr val="tx1"/>
                </a:solidFill>
              </a:rPr>
              <a:t>Wheel Angle V/s Rack Travel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070797-A1A9-4BA9-9143-83CBD9D92A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395AB-2C89-453A-B45B-1F38792EC307}"/>
              </a:ext>
            </a:extLst>
          </p:cNvPr>
          <p:cNvSpPr/>
          <p:nvPr/>
        </p:nvSpPr>
        <p:spPr>
          <a:xfrm>
            <a:off x="7679702" y="1928929"/>
            <a:ext cx="1464298" cy="274734"/>
          </a:xfrm>
          <a:prstGeom prst="rect">
            <a:avLst/>
          </a:prstGeom>
          <a:solidFill>
            <a:srgbClr val="FFCB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err="1">
                <a:solidFill>
                  <a:schemeClr val="tx1"/>
                </a:solidFill>
              </a:rPr>
              <a:t>Tierod</a:t>
            </a:r>
            <a:r>
              <a:rPr lang="en-IN" sz="1400" dirty="0">
                <a:solidFill>
                  <a:schemeClr val="tx1"/>
                </a:solidFill>
              </a:rPr>
              <a:t> Analysis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2A2EC7C-36E3-4045-A863-8D198F689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9052"/>
              </p:ext>
            </p:extLst>
          </p:nvPr>
        </p:nvGraphicFramePr>
        <p:xfrm>
          <a:off x="4870315" y="2203663"/>
          <a:ext cx="4273685" cy="1948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98310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23BCF4-486E-4491-BFA8-6742FD7BA48A}"/>
              </a:ext>
            </a:extLst>
          </p:cNvPr>
          <p:cNvSpPr txBox="1"/>
          <p:nvPr/>
        </p:nvSpPr>
        <p:spPr>
          <a:xfrm>
            <a:off x="0" y="1468"/>
            <a:ext cx="9143999" cy="369332"/>
          </a:xfrm>
          <a:prstGeom prst="rect">
            <a:avLst/>
          </a:prstGeom>
          <a:solidFill>
            <a:srgbClr val="283D7C"/>
          </a:solidFill>
          <a:ln w="381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20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5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4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9" algn="l" defTabSz="45715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IN" b="1" dirty="0">
                <a:solidFill>
                  <a:prstClr val="white"/>
                </a:solidFill>
              </a:rPr>
              <a:t>8: </a:t>
            </a:r>
            <a:r>
              <a:rPr lang="en-US" b="1" dirty="0">
                <a:solidFill>
                  <a:prstClr val="white"/>
                </a:solidFill>
              </a:rPr>
              <a:t>POWERTRAIN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0A7760D-9BE6-4713-ACB0-A265228BF3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354050"/>
                  </p:ext>
                </p:extLst>
              </p:nvPr>
            </p:nvGraphicFramePr>
            <p:xfrm>
              <a:off x="0" y="369332"/>
              <a:ext cx="4998128" cy="6488673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0963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9862">
                      <a:extLst>
                        <a:ext uri="{9D8B030D-6E8A-4147-A177-3AD203B41FA5}">
                          <a16:colId xmlns:a16="http://schemas.microsoft.com/office/drawing/2014/main" val="949469516"/>
                        </a:ext>
                      </a:extLst>
                    </a:gridCol>
                    <a:gridCol w="1264094">
                      <a:extLst>
                        <a:ext uri="{9D8B030D-6E8A-4147-A177-3AD203B41FA5}">
                          <a16:colId xmlns:a16="http://schemas.microsoft.com/office/drawing/2014/main" val="2458017990"/>
                        </a:ext>
                      </a:extLst>
                    </a:gridCol>
                    <a:gridCol w="1197844">
                      <a:extLst>
                        <a:ext uri="{9D8B030D-6E8A-4147-A177-3AD203B41FA5}">
                          <a16:colId xmlns:a16="http://schemas.microsoft.com/office/drawing/2014/main" val="2211440849"/>
                        </a:ext>
                      </a:extLst>
                    </a:gridCol>
                  </a:tblGrid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tx1"/>
                              </a:solidFill>
                            </a:rPr>
                            <a:t>MOTOR SPECIFICATIONS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tx1"/>
                              </a:solidFill>
                            </a:rPr>
                            <a:t>TYRE SPECIFICATIONS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378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lt1"/>
                              </a:solidFill>
                            </a:rPr>
                            <a:t>BLDC MOTOR (48 V)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Outer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Diameter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23”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Max. Torque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38 Nm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Inner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Diameter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10”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Max. Power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4.5 kW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Thickness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7”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4236">
                    <a:tc gridSpan="4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INTEGRATION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9601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MOTOR</a:t>
                          </a:r>
                          <a:r>
                            <a:rPr lang="en-IN" sz="1400" b="1" i="0" u="none" strike="noStrike" baseline="0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CONTROLLER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>
                              <a:solidFill>
                                <a:schemeClr val="bg1"/>
                              </a:solidFill>
                            </a:rPr>
                            <a:t>TRANSMISSION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Voltage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48 V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Fixed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Gear Ratio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11:1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Speed Control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PWM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Dimension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dirty="0"/>
                            <a:t>16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8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4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Weight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 kg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en-I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Weight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dirty="0"/>
                            <a:t> </a:t>
                          </a: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cs typeface="Calibri"/>
                              <a:sym typeface="Calibri"/>
                            </a:rPr>
                            <a:t>8</a:t>
                          </a: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 kg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BATTERY</a:t>
                          </a:r>
                          <a:r>
                            <a:rPr lang="en-US" sz="1400" b="1" i="0" u="none" strike="noStrike" baseline="0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(Li-ion)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I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NVH CONSIDERATIONS</a:t>
                          </a:r>
                          <a:endParaRPr kumimoji="0" lang="en-IN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Cell Voltage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3.7</a:t>
                          </a:r>
                          <a:r>
                            <a:rPr lang="en-IN" sz="1400" b="0" i="0" u="none" strike="noStrike" baseline="0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</a:t>
                          </a: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V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(Nominal)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rowSpan="6" gridSpan="2">
                      <a:txBody>
                        <a:bodyPr/>
                        <a:lstStyle/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Sealing actions will be taken to reduce airborne noise in motor and controller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Neoprene pads are fitted outside the casing of HV Components.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Motor controller is placed at a position of low noise sensitivity.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Ensuring Additional inertias in the driveline have room, without torsional nodes</a:t>
                          </a:r>
                          <a:endParaRPr kumimoji="0" lang="en-IN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rowSpan="6"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Capacity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110 Ah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(13x42 cells)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EEBF7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Dimension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dirty="0"/>
                            <a:t>17.7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11.4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r>
                            <a:rPr lang="en-US" sz="1400" dirty="0"/>
                            <a:t> x 7.1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oMath>
                          </a14:m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8FBFD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PERFORMANCE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Max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Acceleration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3.942 m/s</a:t>
                          </a:r>
                          <a:r>
                            <a:rPr lang="en-IN" sz="1400" b="0" i="0" u="none" strike="noStrike" cap="none" baseline="30000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2 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8FBFD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67481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Gradeability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76.46 %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EEBF7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0A7760D-9BE6-4713-ACB0-A265228BF3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354050"/>
                  </p:ext>
                </p:extLst>
              </p:nvPr>
            </p:nvGraphicFramePr>
            <p:xfrm>
              <a:off x="0" y="369332"/>
              <a:ext cx="4998128" cy="6488673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0963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9862">
                      <a:extLst>
                        <a:ext uri="{9D8B030D-6E8A-4147-A177-3AD203B41FA5}">
                          <a16:colId xmlns:a16="http://schemas.microsoft.com/office/drawing/2014/main" val="949469516"/>
                        </a:ext>
                      </a:extLst>
                    </a:gridCol>
                    <a:gridCol w="1264094">
                      <a:extLst>
                        <a:ext uri="{9D8B030D-6E8A-4147-A177-3AD203B41FA5}">
                          <a16:colId xmlns:a16="http://schemas.microsoft.com/office/drawing/2014/main" val="2458017990"/>
                        </a:ext>
                      </a:extLst>
                    </a:gridCol>
                    <a:gridCol w="1197844">
                      <a:extLst>
                        <a:ext uri="{9D8B030D-6E8A-4147-A177-3AD203B41FA5}">
                          <a16:colId xmlns:a16="http://schemas.microsoft.com/office/drawing/2014/main" val="2211440849"/>
                        </a:ext>
                      </a:extLst>
                    </a:gridCol>
                  </a:tblGrid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tx1"/>
                              </a:solidFill>
                            </a:rPr>
                            <a:t>MOTOR SPECIFICATIONS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tx1"/>
                              </a:solidFill>
                            </a:rPr>
                            <a:t>TYRE SPECIFICATIONS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378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lt1"/>
                              </a:solidFill>
                            </a:rPr>
                            <a:t>BLDC MOTOR (48 V)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Outer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Diameter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23”</a:t>
                          </a:r>
                          <a:endParaRPr sz="1400" b="1" i="0" u="none" strike="noStrike" dirty="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Max. Torque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38 Nm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Inner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Diameter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10”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Max. Power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E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4.5 kW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 dirty="0">
                              <a:solidFill>
                                <a:schemeClr val="bg1"/>
                              </a:solidFill>
                            </a:rPr>
                            <a:t>Thickness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7”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4236">
                    <a:tc gridSpan="4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INTEGRATION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9601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MOTOR</a:t>
                          </a:r>
                          <a:r>
                            <a:rPr lang="en-IN" sz="1400" b="1" i="0" u="none" strike="noStrike" baseline="0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CONTROLLER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u="none" strike="noStrike">
                              <a:solidFill>
                                <a:schemeClr val="bg1"/>
                              </a:solidFill>
                            </a:rPr>
                            <a:t>TRANSMISSION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Voltage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48 V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Fixed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Gear Ratio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11:1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Speed Control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PWM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Dimension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7259" t="-882353" r="-1015" b="-11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Weight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 kg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en-I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Weight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dirty="0"/>
                            <a:t> </a:t>
                          </a: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cs typeface="Calibri"/>
                              <a:sym typeface="Calibri"/>
                            </a:rPr>
                            <a:t>8</a:t>
                          </a: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 kg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BATTERY</a:t>
                          </a:r>
                          <a:r>
                            <a:rPr lang="en-US" sz="1400" b="1" i="0" u="none" strike="noStrike" baseline="0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(Li-ion)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I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libri"/>
                              <a:cs typeface="Calibri"/>
                              <a:sym typeface="Calibri"/>
                            </a:rPr>
                            <a:t>NVH CONSIDERATIONS</a:t>
                          </a:r>
                          <a:endParaRPr kumimoji="0" lang="en-IN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Cell Voltage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3.7</a:t>
                          </a:r>
                          <a:r>
                            <a:rPr lang="en-IN" sz="1400" b="0" i="0" u="none" strike="noStrike" baseline="0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</a:t>
                          </a: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V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(Nominal)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rowSpan="6" gridSpan="2">
                      <a:txBody>
                        <a:bodyPr/>
                        <a:lstStyle/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Sealing actions will be taken to reduce airborne noise in motor and controller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Neoprene pads are fitted outside the casing of HV Components.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Motor controller is placed at a position of low noise sensitivity.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r>
                            <a:rPr kumimoji="0" lang="en-I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Calibri"/>
                              <a:sym typeface="Calibri"/>
                            </a:rPr>
                            <a:t>Ensuring Additional inertias in the driveline have room, without torsional nodes</a:t>
                          </a:r>
                          <a:endParaRPr kumimoji="0" lang="en-IN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rowSpan="6"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Capacity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110 Ah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(13x42 cells)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EEBF7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960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Dimension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7119" t="-1505882" r="-172034" b="-490196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8FBFD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64236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tx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PERFORMANCE</a:t>
                          </a: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tx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B25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47350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Max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Acceleration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3.942 m/s</a:t>
                          </a:r>
                          <a:r>
                            <a:rPr lang="en-IN" sz="1400" b="0" i="0" u="none" strike="noStrike" cap="none" baseline="30000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2 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2F0D9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8FBFD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67481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1" i="0" u="none" strike="noStrike" dirty="0">
                              <a:solidFill>
                                <a:schemeClr val="bg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Gradeability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1400" b="0" i="0" u="none" strike="noStrik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76.46 %</a:t>
                          </a: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4C7E7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i="0" u="none" strike="noStrike" dirty="0">
                            <a:solidFill>
                              <a:schemeClr val="bg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EEBF7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Shape 154">
            <a:extLst>
              <a:ext uri="{FF2B5EF4-FFF2-40B4-BE49-F238E27FC236}">
                <a16:creationId xmlns:a16="http://schemas.microsoft.com/office/drawing/2014/main" id="{7E1EDB3C-8308-4E2B-B3AE-2245D4C38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533870"/>
              </p:ext>
            </p:extLst>
          </p:nvPr>
        </p:nvGraphicFramePr>
        <p:xfrm>
          <a:off x="4998128" y="373615"/>
          <a:ext cx="4145872" cy="36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45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POWERTRAIN LAYOUT</a:t>
                      </a:r>
                      <a:endParaRPr sz="1400" b="1" i="0" u="none" strike="noStrik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Shape 154">
            <a:extLst>
              <a:ext uri="{FF2B5EF4-FFF2-40B4-BE49-F238E27FC236}">
                <a16:creationId xmlns:a16="http://schemas.microsoft.com/office/drawing/2014/main" id="{1C39848F-D7D7-4CAA-B6BE-75D89738E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926870"/>
              </p:ext>
            </p:extLst>
          </p:nvPr>
        </p:nvGraphicFramePr>
        <p:xfrm>
          <a:off x="4998128" y="3724301"/>
          <a:ext cx="4145872" cy="36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45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POWERTRAIN LAYOUT</a:t>
                      </a:r>
                      <a:endParaRPr sz="1400" b="1" i="0" u="none" strike="noStrik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1B83552-AEF1-4A70-BDF3-57E586A5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5" b="44986"/>
          <a:stretch/>
        </p:blipFill>
        <p:spPr>
          <a:xfrm>
            <a:off x="8041998" y="-17948"/>
            <a:ext cx="1092981" cy="36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13E85-2E41-4155-9434-272CD59B7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r="33010"/>
          <a:stretch/>
        </p:blipFill>
        <p:spPr>
          <a:xfrm>
            <a:off x="5804827" y="733615"/>
            <a:ext cx="2513550" cy="2999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5A2CF-CFB7-435A-B5B4-FFC7DAB767F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t="7397" r="8162" b="2493"/>
          <a:stretch/>
        </p:blipFill>
        <p:spPr bwMode="auto">
          <a:xfrm>
            <a:off x="4998128" y="4080059"/>
            <a:ext cx="4136851" cy="2776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23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2374</Words>
  <Application>Microsoft Office PowerPoint</Application>
  <PresentationFormat>On-screen Show (4:3)</PresentationFormat>
  <Paragraphs>836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Chokshi</dc:creator>
  <cp:lastModifiedBy>Raj Chokshi</cp:lastModifiedBy>
  <cp:revision>191</cp:revision>
  <dcterms:created xsi:type="dcterms:W3CDTF">2019-05-26T05:04:18Z</dcterms:created>
  <dcterms:modified xsi:type="dcterms:W3CDTF">2019-07-08T16:04:47Z</dcterms:modified>
</cp:coreProperties>
</file>